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82.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7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76.xml" ContentType="application/vnd.openxmlformats-officedocument.presentationml.slide+xml"/>
  <Override PartName="/ppt/slides/slide75.xml" ContentType="application/vnd.openxmlformats-officedocument.presentationml.slide+xml"/>
  <Override PartName="/ppt/slides/slide7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8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8.xml" ContentType="application/vnd.openxmlformats-officedocument.presentationml.slide+xml"/>
  <Override PartName="/ppt/slides/slide13.xml" ContentType="application/vnd.openxmlformats-officedocument.presentationml.slide+xml"/>
  <Override PartName="/ppt/slides/slide20.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19.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29.xml" ContentType="application/vnd.openxmlformats-officedocument.presentationml.slide+xml"/>
  <Override PartName="/ppt/slides/slide34.xml" ContentType="application/vnd.openxmlformats-officedocument.presentationml.slide+xml"/>
  <Override PartName="/ppt/slides/slide2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8.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7.xml" ContentType="application/vnd.openxmlformats-officedocument.presentationml.slideLayout+xml"/>
  <Override PartName="/ppt/slideLayouts/slideLayout4.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diagrams/quickStyle1.xml" ContentType="application/vnd.openxmlformats-officedocument.drawingml.diagramStyle+xml"/>
  <Override PartName="/ppt/diagrams/drawing1.xml" ContentType="application/vnd.ms-office.drawingml.diagramDrawing+xml"/>
  <Override PartName="/ppt/diagrams/colors1.xml" ContentType="application/vnd.openxmlformats-officedocument.drawingml.diagramColors+xml"/>
  <Override PartName="/ppt/diagrams/layout1.xml" ContentType="application/vnd.openxmlformats-officedocument.drawingml.diagramLayout+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theme/theme1.xml" ContentType="application/vnd.openxmlformats-officedocument.theme+xml"/>
  <Override PartName="/ppt/diagrams/drawing2.xml" ContentType="application/vnd.ms-office.drawingml.diagramDrawing+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74" r:id="rId3"/>
    <p:sldId id="281" r:id="rId4"/>
    <p:sldId id="276" r:id="rId5"/>
    <p:sldId id="277" r:id="rId6"/>
    <p:sldId id="278" r:id="rId7"/>
    <p:sldId id="279" r:id="rId8"/>
    <p:sldId id="282" r:id="rId9"/>
    <p:sldId id="328" r:id="rId10"/>
    <p:sldId id="312" r:id="rId11"/>
    <p:sldId id="313" r:id="rId12"/>
    <p:sldId id="314" r:id="rId13"/>
    <p:sldId id="315" r:id="rId14"/>
    <p:sldId id="316" r:id="rId15"/>
    <p:sldId id="317" r:id="rId16"/>
    <p:sldId id="318" r:id="rId17"/>
    <p:sldId id="319" r:id="rId18"/>
    <p:sldId id="320" r:id="rId19"/>
    <p:sldId id="321" r:id="rId20"/>
    <p:sldId id="322" r:id="rId21"/>
    <p:sldId id="323" r:id="rId22"/>
    <p:sldId id="324" r:id="rId23"/>
    <p:sldId id="301" r:id="rId24"/>
    <p:sldId id="302" r:id="rId25"/>
    <p:sldId id="303" r:id="rId26"/>
    <p:sldId id="304" r:id="rId27"/>
    <p:sldId id="305" r:id="rId28"/>
    <p:sldId id="306" r:id="rId29"/>
    <p:sldId id="307" r:id="rId30"/>
    <p:sldId id="308" r:id="rId31"/>
    <p:sldId id="309" r:id="rId32"/>
    <p:sldId id="297" r:id="rId33"/>
    <p:sldId id="310" r:id="rId34"/>
    <p:sldId id="311" r:id="rId35"/>
    <p:sldId id="298" r:id="rId36"/>
    <p:sldId id="299" r:id="rId37"/>
    <p:sldId id="300" r:id="rId38"/>
    <p:sldId id="283" r:id="rId39"/>
    <p:sldId id="284" r:id="rId40"/>
    <p:sldId id="285" r:id="rId41"/>
    <p:sldId id="286" r:id="rId42"/>
    <p:sldId id="287" r:id="rId43"/>
    <p:sldId id="288" r:id="rId44"/>
    <p:sldId id="289" r:id="rId45"/>
    <p:sldId id="290" r:id="rId46"/>
    <p:sldId id="291" r:id="rId47"/>
    <p:sldId id="292" r:id="rId48"/>
    <p:sldId id="293" r:id="rId49"/>
    <p:sldId id="325" r:id="rId50"/>
    <p:sldId id="327" r:id="rId51"/>
    <p:sldId id="326" r:id="rId52"/>
    <p:sldId id="294" r:id="rId53"/>
    <p:sldId id="295" r:id="rId54"/>
    <p:sldId id="296" r:id="rId55"/>
    <p:sldId id="329" r:id="rId56"/>
    <p:sldId id="330" r:id="rId57"/>
    <p:sldId id="331" r:id="rId58"/>
    <p:sldId id="332" r:id="rId59"/>
    <p:sldId id="333" r:id="rId60"/>
    <p:sldId id="334" r:id="rId61"/>
    <p:sldId id="335" r:id="rId62"/>
    <p:sldId id="336" r:id="rId63"/>
    <p:sldId id="337" r:id="rId64"/>
    <p:sldId id="338" r:id="rId65"/>
    <p:sldId id="339" r:id="rId66"/>
    <p:sldId id="340" r:id="rId67"/>
    <p:sldId id="341" r:id="rId68"/>
    <p:sldId id="342" r:id="rId69"/>
    <p:sldId id="343" r:id="rId70"/>
    <p:sldId id="344" r:id="rId71"/>
    <p:sldId id="345" r:id="rId72"/>
    <p:sldId id="257" r:id="rId73"/>
    <p:sldId id="258" r:id="rId74"/>
    <p:sldId id="272" r:id="rId75"/>
    <p:sldId id="262" r:id="rId76"/>
    <p:sldId id="263" r:id="rId77"/>
    <p:sldId id="264" r:id="rId78"/>
    <p:sldId id="265" r:id="rId79"/>
    <p:sldId id="266" r:id="rId80"/>
    <p:sldId id="267" r:id="rId81"/>
    <p:sldId id="268" r:id="rId82"/>
    <p:sldId id="269" r:id="rId83"/>
    <p:sldId id="271" r:id="rId84"/>
    <p:sldId id="273" r:id="rId85"/>
    <p:sldId id="270" r:id="rId86"/>
    <p:sldId id="260" r:id="rId87"/>
    <p:sldId id="261" r:id="rId88"/>
    <p:sldId id="25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199" autoAdjust="0"/>
    <p:restoredTop sz="94660"/>
  </p:normalViewPr>
  <p:slideViewPr>
    <p:cSldViewPr snapToGrid="0">
      <p:cViewPr varScale="1">
        <p:scale>
          <a:sx n="63" d="100"/>
          <a:sy n="63" d="100"/>
        </p:scale>
        <p:origin x="2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7677C5-4F3B-4F0F-BE3F-D5BF9325B314}" type="doc">
      <dgm:prSet loTypeId="urn:microsoft.com/office/officeart/2005/8/layout/hProcess9" loCatId="process" qsTypeId="urn:microsoft.com/office/officeart/2005/8/quickstyle/simple1" qsCatId="simple" csTypeId="urn:microsoft.com/office/officeart/2005/8/colors/accent1_2" csCatId="accent1" phldr="1"/>
      <dgm:spPr/>
    </dgm:pt>
    <dgm:pt modelId="{F46F3EC5-20E8-4397-839D-DBD24343447D}">
      <dgm:prSet phldrT="[Text]" custT="1"/>
      <dgm:spPr/>
      <dgm:t>
        <a:bodyPr/>
        <a:lstStyle/>
        <a:p>
          <a:r>
            <a:rPr lang="en-US" sz="2000" dirty="0" smtClean="0"/>
            <a:t>Lenders/Borrowers register as member at Monexo website:</a:t>
          </a:r>
        </a:p>
        <a:p>
          <a:r>
            <a:rPr lang="en-US" sz="2000" dirty="0" smtClean="0"/>
            <a:t>https://www.monexo.co/en/members/register</a:t>
          </a:r>
          <a:endParaRPr lang="en-US" sz="2000" dirty="0"/>
        </a:p>
      </dgm:t>
    </dgm:pt>
    <dgm:pt modelId="{D3FED19D-5FC5-4877-B522-CE633D128BFE}" type="parTrans" cxnId="{7A3D0B3D-84D5-4F9D-9C56-9743F71B30AF}">
      <dgm:prSet/>
      <dgm:spPr/>
      <dgm:t>
        <a:bodyPr/>
        <a:lstStyle/>
        <a:p>
          <a:endParaRPr lang="en-US"/>
        </a:p>
      </dgm:t>
    </dgm:pt>
    <dgm:pt modelId="{8ED344EE-3456-4DC5-AA38-B9BC37B356C1}" type="sibTrans" cxnId="{7A3D0B3D-84D5-4F9D-9C56-9743F71B30AF}">
      <dgm:prSet/>
      <dgm:spPr/>
      <dgm:t>
        <a:bodyPr/>
        <a:lstStyle/>
        <a:p>
          <a:endParaRPr lang="en-US"/>
        </a:p>
      </dgm:t>
    </dgm:pt>
    <dgm:pt modelId="{C3E64A20-BED5-4324-8176-47791DDCA5A2}">
      <dgm:prSet phldrT="[Text]" custT="1"/>
      <dgm:spPr/>
      <dgm:t>
        <a:bodyPr/>
        <a:lstStyle/>
        <a:p>
          <a:r>
            <a:rPr lang="en-US" sz="2400" dirty="0" smtClean="0"/>
            <a:t>Input personal details and accept Terms &amp; Condition</a:t>
          </a:r>
          <a:endParaRPr lang="en-US" sz="2400" dirty="0"/>
        </a:p>
      </dgm:t>
    </dgm:pt>
    <dgm:pt modelId="{6FCC31FB-6E34-439C-A889-C0339D55570C}" type="parTrans" cxnId="{CCA6FA39-B338-4945-9B3B-C9D6F3D23842}">
      <dgm:prSet/>
      <dgm:spPr/>
      <dgm:t>
        <a:bodyPr/>
        <a:lstStyle/>
        <a:p>
          <a:endParaRPr lang="en-US"/>
        </a:p>
      </dgm:t>
    </dgm:pt>
    <dgm:pt modelId="{A1256378-1675-4141-87F2-0004306A0735}" type="sibTrans" cxnId="{CCA6FA39-B338-4945-9B3B-C9D6F3D23842}">
      <dgm:prSet/>
      <dgm:spPr/>
      <dgm:t>
        <a:bodyPr/>
        <a:lstStyle/>
        <a:p>
          <a:endParaRPr lang="en-US"/>
        </a:p>
      </dgm:t>
    </dgm:pt>
    <dgm:pt modelId="{86EFF761-1D3F-40ED-A650-BCE54D0F8A6C}">
      <dgm:prSet phldrT="[Text]" custT="1"/>
      <dgm:spPr/>
      <dgm:t>
        <a:bodyPr/>
        <a:lstStyle/>
        <a:p>
          <a:r>
            <a:rPr lang="en-US" sz="2400" dirty="0" smtClean="0"/>
            <a:t>Upload required personal documents and sign contract online (No Face-to-Face meeting is needed) </a:t>
          </a:r>
          <a:endParaRPr lang="en-US" sz="2400" dirty="0"/>
        </a:p>
      </dgm:t>
    </dgm:pt>
    <dgm:pt modelId="{EEA920C4-E9AB-44FD-A74C-DFC9C8E46BCE}" type="parTrans" cxnId="{ED4F0233-5E5C-4822-B574-9289D1DA626C}">
      <dgm:prSet/>
      <dgm:spPr/>
      <dgm:t>
        <a:bodyPr/>
        <a:lstStyle/>
        <a:p>
          <a:endParaRPr lang="en-US"/>
        </a:p>
      </dgm:t>
    </dgm:pt>
    <dgm:pt modelId="{F372F0D6-FD3E-4571-A1C2-816CB8584C52}" type="sibTrans" cxnId="{ED4F0233-5E5C-4822-B574-9289D1DA626C}">
      <dgm:prSet/>
      <dgm:spPr/>
      <dgm:t>
        <a:bodyPr/>
        <a:lstStyle/>
        <a:p>
          <a:endParaRPr lang="en-US"/>
        </a:p>
      </dgm:t>
    </dgm:pt>
    <dgm:pt modelId="{0A9B3357-7D30-4525-9426-2E0F5807353A}" type="pres">
      <dgm:prSet presAssocID="{487677C5-4F3B-4F0F-BE3F-D5BF9325B314}" presName="CompostProcess" presStyleCnt="0">
        <dgm:presLayoutVars>
          <dgm:dir/>
          <dgm:resizeHandles val="exact"/>
        </dgm:presLayoutVars>
      </dgm:prSet>
      <dgm:spPr/>
    </dgm:pt>
    <dgm:pt modelId="{CB678DA8-02A2-4ADE-A5F0-76615DFDD727}" type="pres">
      <dgm:prSet presAssocID="{487677C5-4F3B-4F0F-BE3F-D5BF9325B314}" presName="arrow" presStyleLbl="bgShp" presStyleIdx="0" presStyleCnt="1" custScaleX="117647" custLinFactNeighborX="4726" custLinFactNeighborY="15276"/>
      <dgm:spPr/>
    </dgm:pt>
    <dgm:pt modelId="{8D828798-1915-4A0D-A7F9-79C6BA50DA64}" type="pres">
      <dgm:prSet presAssocID="{487677C5-4F3B-4F0F-BE3F-D5BF9325B314}" presName="linearProcess" presStyleCnt="0"/>
      <dgm:spPr/>
    </dgm:pt>
    <dgm:pt modelId="{65E34ED4-86E2-4ECB-95A0-C9362700B8F9}" type="pres">
      <dgm:prSet presAssocID="{F46F3EC5-20E8-4397-839D-DBD24343447D}" presName="textNode" presStyleLbl="node1" presStyleIdx="0" presStyleCnt="3" custScaleY="216811">
        <dgm:presLayoutVars>
          <dgm:bulletEnabled val="1"/>
        </dgm:presLayoutVars>
      </dgm:prSet>
      <dgm:spPr/>
      <dgm:t>
        <a:bodyPr/>
        <a:lstStyle/>
        <a:p>
          <a:endParaRPr lang="en-US"/>
        </a:p>
      </dgm:t>
    </dgm:pt>
    <dgm:pt modelId="{31F28BDB-05CB-463E-82CC-90DE8870C279}" type="pres">
      <dgm:prSet presAssocID="{8ED344EE-3456-4DC5-AA38-B9BC37B356C1}" presName="sibTrans" presStyleCnt="0"/>
      <dgm:spPr/>
    </dgm:pt>
    <dgm:pt modelId="{C36BDABD-8EC1-4D21-BF89-6AAD34A96C3E}" type="pres">
      <dgm:prSet presAssocID="{C3E64A20-BED5-4324-8176-47791DDCA5A2}" presName="textNode" presStyleLbl="node1" presStyleIdx="1" presStyleCnt="3" custScaleY="212832">
        <dgm:presLayoutVars>
          <dgm:bulletEnabled val="1"/>
        </dgm:presLayoutVars>
      </dgm:prSet>
      <dgm:spPr/>
      <dgm:t>
        <a:bodyPr/>
        <a:lstStyle/>
        <a:p>
          <a:endParaRPr lang="en-US"/>
        </a:p>
      </dgm:t>
    </dgm:pt>
    <dgm:pt modelId="{CB4879EB-FE74-4352-B5A8-0F3659C740D7}" type="pres">
      <dgm:prSet presAssocID="{A1256378-1675-4141-87F2-0004306A0735}" presName="sibTrans" presStyleCnt="0"/>
      <dgm:spPr/>
    </dgm:pt>
    <dgm:pt modelId="{4E41108A-5918-4291-A727-464AFCCFAB62}" type="pres">
      <dgm:prSet presAssocID="{86EFF761-1D3F-40ED-A650-BCE54D0F8A6C}" presName="textNode" presStyleLbl="node1" presStyleIdx="2" presStyleCnt="3" custScaleY="210105">
        <dgm:presLayoutVars>
          <dgm:bulletEnabled val="1"/>
        </dgm:presLayoutVars>
      </dgm:prSet>
      <dgm:spPr/>
      <dgm:t>
        <a:bodyPr/>
        <a:lstStyle/>
        <a:p>
          <a:endParaRPr lang="en-US"/>
        </a:p>
      </dgm:t>
    </dgm:pt>
  </dgm:ptLst>
  <dgm:cxnLst>
    <dgm:cxn modelId="{A4B0BBBA-75EC-4AD4-9D69-7F74ABEAD2C2}" type="presOf" srcId="{86EFF761-1D3F-40ED-A650-BCE54D0F8A6C}" destId="{4E41108A-5918-4291-A727-464AFCCFAB62}" srcOrd="0" destOrd="0" presId="urn:microsoft.com/office/officeart/2005/8/layout/hProcess9"/>
    <dgm:cxn modelId="{F245F527-C26C-4C7B-B3E0-1BF63D6B5C0C}" type="presOf" srcId="{F46F3EC5-20E8-4397-839D-DBD24343447D}" destId="{65E34ED4-86E2-4ECB-95A0-C9362700B8F9}" srcOrd="0" destOrd="0" presId="urn:microsoft.com/office/officeart/2005/8/layout/hProcess9"/>
    <dgm:cxn modelId="{CCA6FA39-B338-4945-9B3B-C9D6F3D23842}" srcId="{487677C5-4F3B-4F0F-BE3F-D5BF9325B314}" destId="{C3E64A20-BED5-4324-8176-47791DDCA5A2}" srcOrd="1" destOrd="0" parTransId="{6FCC31FB-6E34-439C-A889-C0339D55570C}" sibTransId="{A1256378-1675-4141-87F2-0004306A0735}"/>
    <dgm:cxn modelId="{F7B0BAC3-1737-47EE-A643-C8D0E05FE318}" type="presOf" srcId="{487677C5-4F3B-4F0F-BE3F-D5BF9325B314}" destId="{0A9B3357-7D30-4525-9426-2E0F5807353A}" srcOrd="0" destOrd="0" presId="urn:microsoft.com/office/officeart/2005/8/layout/hProcess9"/>
    <dgm:cxn modelId="{62EE5D02-2D96-4A72-91E5-F83A10FE9A7E}" type="presOf" srcId="{C3E64A20-BED5-4324-8176-47791DDCA5A2}" destId="{C36BDABD-8EC1-4D21-BF89-6AAD34A96C3E}" srcOrd="0" destOrd="0" presId="urn:microsoft.com/office/officeart/2005/8/layout/hProcess9"/>
    <dgm:cxn modelId="{7A3D0B3D-84D5-4F9D-9C56-9743F71B30AF}" srcId="{487677C5-4F3B-4F0F-BE3F-D5BF9325B314}" destId="{F46F3EC5-20E8-4397-839D-DBD24343447D}" srcOrd="0" destOrd="0" parTransId="{D3FED19D-5FC5-4877-B522-CE633D128BFE}" sibTransId="{8ED344EE-3456-4DC5-AA38-B9BC37B356C1}"/>
    <dgm:cxn modelId="{ED4F0233-5E5C-4822-B574-9289D1DA626C}" srcId="{487677C5-4F3B-4F0F-BE3F-D5BF9325B314}" destId="{86EFF761-1D3F-40ED-A650-BCE54D0F8A6C}" srcOrd="2" destOrd="0" parTransId="{EEA920C4-E9AB-44FD-A74C-DFC9C8E46BCE}" sibTransId="{F372F0D6-FD3E-4571-A1C2-816CB8584C52}"/>
    <dgm:cxn modelId="{83DEA580-3290-4745-8638-9DA283AA19D8}" type="presParOf" srcId="{0A9B3357-7D30-4525-9426-2E0F5807353A}" destId="{CB678DA8-02A2-4ADE-A5F0-76615DFDD727}" srcOrd="0" destOrd="0" presId="urn:microsoft.com/office/officeart/2005/8/layout/hProcess9"/>
    <dgm:cxn modelId="{4F457AFE-1B66-43C5-A27D-23C9D93C7A31}" type="presParOf" srcId="{0A9B3357-7D30-4525-9426-2E0F5807353A}" destId="{8D828798-1915-4A0D-A7F9-79C6BA50DA64}" srcOrd="1" destOrd="0" presId="urn:microsoft.com/office/officeart/2005/8/layout/hProcess9"/>
    <dgm:cxn modelId="{DEB4A775-6B25-4306-B0CF-A1774DBCE37F}" type="presParOf" srcId="{8D828798-1915-4A0D-A7F9-79C6BA50DA64}" destId="{65E34ED4-86E2-4ECB-95A0-C9362700B8F9}" srcOrd="0" destOrd="0" presId="urn:microsoft.com/office/officeart/2005/8/layout/hProcess9"/>
    <dgm:cxn modelId="{D435EC4C-E9F4-4D2C-AEA7-CB97C2965D7F}" type="presParOf" srcId="{8D828798-1915-4A0D-A7F9-79C6BA50DA64}" destId="{31F28BDB-05CB-463E-82CC-90DE8870C279}" srcOrd="1" destOrd="0" presId="urn:microsoft.com/office/officeart/2005/8/layout/hProcess9"/>
    <dgm:cxn modelId="{214F911D-6636-416E-B244-54FD5CC188CF}" type="presParOf" srcId="{8D828798-1915-4A0D-A7F9-79C6BA50DA64}" destId="{C36BDABD-8EC1-4D21-BF89-6AAD34A96C3E}" srcOrd="2" destOrd="0" presId="urn:microsoft.com/office/officeart/2005/8/layout/hProcess9"/>
    <dgm:cxn modelId="{2B003441-3D95-4753-988E-B5E790386A9E}" type="presParOf" srcId="{8D828798-1915-4A0D-A7F9-79C6BA50DA64}" destId="{CB4879EB-FE74-4352-B5A8-0F3659C740D7}" srcOrd="3" destOrd="0" presId="urn:microsoft.com/office/officeart/2005/8/layout/hProcess9"/>
    <dgm:cxn modelId="{E46FE199-3447-4CF9-A77D-7E0478C87246}" type="presParOf" srcId="{8D828798-1915-4A0D-A7F9-79C6BA50DA64}" destId="{4E41108A-5918-4291-A727-464AFCCFAB62}"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D51210-0CBE-43A7-938D-AC675ED51E05}" type="doc">
      <dgm:prSet loTypeId="urn:microsoft.com/office/officeart/2005/8/layout/hProcess9" loCatId="process" qsTypeId="urn:microsoft.com/office/officeart/2005/8/quickstyle/simple1" qsCatId="simple" csTypeId="urn:microsoft.com/office/officeart/2005/8/colors/accent1_2" csCatId="accent1" phldr="1"/>
      <dgm:spPr/>
    </dgm:pt>
    <dgm:pt modelId="{EE0E98EB-755E-4DD0-8258-B8B2997501FA}">
      <dgm:prSet phldrT="[Text]"/>
      <dgm:spPr/>
      <dgm:t>
        <a:bodyPr/>
        <a:lstStyle/>
        <a:p>
          <a:r>
            <a:rPr lang="en-US" dirty="0" smtClean="0"/>
            <a:t>Complete the online application form and upload required documents</a:t>
          </a:r>
          <a:endParaRPr lang="en-US" dirty="0"/>
        </a:p>
      </dgm:t>
    </dgm:pt>
    <dgm:pt modelId="{629B6608-A32D-4F3A-914B-69BC53DF8D55}" type="parTrans" cxnId="{B2D2BE4C-5B1C-424A-AC7C-06C627827498}">
      <dgm:prSet/>
      <dgm:spPr/>
      <dgm:t>
        <a:bodyPr/>
        <a:lstStyle/>
        <a:p>
          <a:endParaRPr lang="en-US"/>
        </a:p>
      </dgm:t>
    </dgm:pt>
    <dgm:pt modelId="{98B1DEF9-A704-43BF-A499-42FF8E2A4B6A}" type="sibTrans" cxnId="{B2D2BE4C-5B1C-424A-AC7C-06C627827498}">
      <dgm:prSet/>
      <dgm:spPr/>
      <dgm:t>
        <a:bodyPr/>
        <a:lstStyle/>
        <a:p>
          <a:endParaRPr lang="en-US"/>
        </a:p>
      </dgm:t>
    </dgm:pt>
    <dgm:pt modelId="{4511D68B-7463-460C-BFA6-B4764219717F}">
      <dgm:prSet phldrT="[Text]"/>
      <dgm:spPr/>
      <dgm:t>
        <a:bodyPr/>
        <a:lstStyle/>
        <a:p>
          <a:r>
            <a:rPr lang="en-US" dirty="0" smtClean="0"/>
            <a:t>Borrowers are screened by Monexo’s team of experts</a:t>
          </a:r>
          <a:endParaRPr lang="en-US" dirty="0"/>
        </a:p>
      </dgm:t>
    </dgm:pt>
    <dgm:pt modelId="{CD18B701-99E4-43E6-9166-B417EB443791}" type="parTrans" cxnId="{58DDDA84-6332-4BD2-BA7F-E757541BE9E6}">
      <dgm:prSet/>
      <dgm:spPr/>
      <dgm:t>
        <a:bodyPr/>
        <a:lstStyle/>
        <a:p>
          <a:endParaRPr lang="en-US"/>
        </a:p>
      </dgm:t>
    </dgm:pt>
    <dgm:pt modelId="{F14693BE-B18B-4D6B-92B8-8706C0B1F81A}" type="sibTrans" cxnId="{58DDDA84-6332-4BD2-BA7F-E757541BE9E6}">
      <dgm:prSet/>
      <dgm:spPr/>
      <dgm:t>
        <a:bodyPr/>
        <a:lstStyle/>
        <a:p>
          <a:endParaRPr lang="en-US"/>
        </a:p>
      </dgm:t>
    </dgm:pt>
    <dgm:pt modelId="{9B532E54-53DB-4AB3-8C33-293C03907385}">
      <dgm:prSet phldrT="[Text]"/>
      <dgm:spPr/>
      <dgm:t>
        <a:bodyPr/>
        <a:lstStyle/>
        <a:p>
          <a:r>
            <a:rPr lang="en-US" dirty="0" smtClean="0"/>
            <a:t>The loan is then listed online for qualified lenders to fund them</a:t>
          </a:r>
          <a:endParaRPr lang="en-US" dirty="0"/>
        </a:p>
      </dgm:t>
    </dgm:pt>
    <dgm:pt modelId="{4DF22B06-0AE2-4AB7-8924-2BC5066550B2}" type="parTrans" cxnId="{0724C8DE-8F90-419B-ABF3-30E74223F960}">
      <dgm:prSet/>
      <dgm:spPr/>
      <dgm:t>
        <a:bodyPr/>
        <a:lstStyle/>
        <a:p>
          <a:endParaRPr lang="en-US"/>
        </a:p>
      </dgm:t>
    </dgm:pt>
    <dgm:pt modelId="{368AC47D-991B-4D4F-8264-C548B6BCF971}" type="sibTrans" cxnId="{0724C8DE-8F90-419B-ABF3-30E74223F960}">
      <dgm:prSet/>
      <dgm:spPr/>
      <dgm:t>
        <a:bodyPr/>
        <a:lstStyle/>
        <a:p>
          <a:endParaRPr lang="en-US"/>
        </a:p>
      </dgm:t>
    </dgm:pt>
    <dgm:pt modelId="{9DAB1C0E-B9CE-4BB1-A500-0E6AE289EC32}">
      <dgm:prSet/>
      <dgm:spPr/>
      <dgm:t>
        <a:bodyPr/>
        <a:lstStyle/>
        <a:p>
          <a:r>
            <a:rPr lang="en-US" dirty="0" smtClean="0"/>
            <a:t>Once funded, money is deposited in the borrowers’ verified bank account</a:t>
          </a:r>
          <a:endParaRPr lang="en-US" dirty="0"/>
        </a:p>
      </dgm:t>
    </dgm:pt>
    <dgm:pt modelId="{B3490352-B2FC-4425-9311-D5DC1A9648F0}" type="parTrans" cxnId="{38FAE5EC-EFE7-4FC5-B974-C1D63A0191B3}">
      <dgm:prSet/>
      <dgm:spPr/>
      <dgm:t>
        <a:bodyPr/>
        <a:lstStyle/>
        <a:p>
          <a:endParaRPr lang="en-US"/>
        </a:p>
      </dgm:t>
    </dgm:pt>
    <dgm:pt modelId="{BDCA4A02-BDB2-46BD-A8A7-4A436E066BAF}" type="sibTrans" cxnId="{38FAE5EC-EFE7-4FC5-B974-C1D63A0191B3}">
      <dgm:prSet/>
      <dgm:spPr/>
      <dgm:t>
        <a:bodyPr/>
        <a:lstStyle/>
        <a:p>
          <a:endParaRPr lang="en-US"/>
        </a:p>
      </dgm:t>
    </dgm:pt>
    <dgm:pt modelId="{09B2298E-D7CB-4AC2-80EA-02358F179738}" type="pres">
      <dgm:prSet presAssocID="{81D51210-0CBE-43A7-938D-AC675ED51E05}" presName="CompostProcess" presStyleCnt="0">
        <dgm:presLayoutVars>
          <dgm:dir/>
          <dgm:resizeHandles val="exact"/>
        </dgm:presLayoutVars>
      </dgm:prSet>
      <dgm:spPr/>
    </dgm:pt>
    <dgm:pt modelId="{3AA0B41C-BAF7-4BE3-AE65-FFBC8FFEF306}" type="pres">
      <dgm:prSet presAssocID="{81D51210-0CBE-43A7-938D-AC675ED51E05}" presName="arrow" presStyleLbl="bgShp" presStyleIdx="0" presStyleCnt="1" custLinFactNeighborX="533"/>
      <dgm:spPr/>
    </dgm:pt>
    <dgm:pt modelId="{0F55F6AC-7EB2-4976-8316-F2A570781590}" type="pres">
      <dgm:prSet presAssocID="{81D51210-0CBE-43A7-938D-AC675ED51E05}" presName="linearProcess" presStyleCnt="0"/>
      <dgm:spPr/>
    </dgm:pt>
    <dgm:pt modelId="{A735653E-7CEA-4FC1-899A-1344BB00BD18}" type="pres">
      <dgm:prSet presAssocID="{EE0E98EB-755E-4DD0-8258-B8B2997501FA}" presName="textNode" presStyleLbl="node1" presStyleIdx="0" presStyleCnt="4">
        <dgm:presLayoutVars>
          <dgm:bulletEnabled val="1"/>
        </dgm:presLayoutVars>
      </dgm:prSet>
      <dgm:spPr/>
      <dgm:t>
        <a:bodyPr/>
        <a:lstStyle/>
        <a:p>
          <a:endParaRPr lang="en-US"/>
        </a:p>
      </dgm:t>
    </dgm:pt>
    <dgm:pt modelId="{74FE5847-3AE3-41C6-92FE-4F81CAC7CCD5}" type="pres">
      <dgm:prSet presAssocID="{98B1DEF9-A704-43BF-A499-42FF8E2A4B6A}" presName="sibTrans" presStyleCnt="0"/>
      <dgm:spPr/>
    </dgm:pt>
    <dgm:pt modelId="{0806114E-A29B-4AB5-9946-3C9D001F1B60}" type="pres">
      <dgm:prSet presAssocID="{4511D68B-7463-460C-BFA6-B4764219717F}" presName="textNode" presStyleLbl="node1" presStyleIdx="1" presStyleCnt="4">
        <dgm:presLayoutVars>
          <dgm:bulletEnabled val="1"/>
        </dgm:presLayoutVars>
      </dgm:prSet>
      <dgm:spPr/>
      <dgm:t>
        <a:bodyPr/>
        <a:lstStyle/>
        <a:p>
          <a:endParaRPr lang="en-US"/>
        </a:p>
      </dgm:t>
    </dgm:pt>
    <dgm:pt modelId="{66581EAE-60E6-4FC5-8508-028C96B1A3CD}" type="pres">
      <dgm:prSet presAssocID="{F14693BE-B18B-4D6B-92B8-8706C0B1F81A}" presName="sibTrans" presStyleCnt="0"/>
      <dgm:spPr/>
    </dgm:pt>
    <dgm:pt modelId="{698BF13C-41D6-4CF3-B5DB-D024CE947EFA}" type="pres">
      <dgm:prSet presAssocID="{9B532E54-53DB-4AB3-8C33-293C03907385}" presName="textNode" presStyleLbl="node1" presStyleIdx="2" presStyleCnt="4">
        <dgm:presLayoutVars>
          <dgm:bulletEnabled val="1"/>
        </dgm:presLayoutVars>
      </dgm:prSet>
      <dgm:spPr/>
      <dgm:t>
        <a:bodyPr/>
        <a:lstStyle/>
        <a:p>
          <a:endParaRPr lang="en-US"/>
        </a:p>
      </dgm:t>
    </dgm:pt>
    <dgm:pt modelId="{55B8C065-A07A-4CB5-B5C2-17E9C93986EC}" type="pres">
      <dgm:prSet presAssocID="{368AC47D-991B-4D4F-8264-C548B6BCF971}" presName="sibTrans" presStyleCnt="0"/>
      <dgm:spPr/>
    </dgm:pt>
    <dgm:pt modelId="{D7DA55E7-5455-4CED-B281-0BF8A3BE0AAF}" type="pres">
      <dgm:prSet presAssocID="{9DAB1C0E-B9CE-4BB1-A500-0E6AE289EC32}" presName="textNode" presStyleLbl="node1" presStyleIdx="3" presStyleCnt="4">
        <dgm:presLayoutVars>
          <dgm:bulletEnabled val="1"/>
        </dgm:presLayoutVars>
      </dgm:prSet>
      <dgm:spPr/>
      <dgm:t>
        <a:bodyPr/>
        <a:lstStyle/>
        <a:p>
          <a:endParaRPr lang="en-US"/>
        </a:p>
      </dgm:t>
    </dgm:pt>
  </dgm:ptLst>
  <dgm:cxnLst>
    <dgm:cxn modelId="{48BF38E4-A077-4169-8623-B15DC467F719}" type="presOf" srcId="{9DAB1C0E-B9CE-4BB1-A500-0E6AE289EC32}" destId="{D7DA55E7-5455-4CED-B281-0BF8A3BE0AAF}" srcOrd="0" destOrd="0" presId="urn:microsoft.com/office/officeart/2005/8/layout/hProcess9"/>
    <dgm:cxn modelId="{58DDDA84-6332-4BD2-BA7F-E757541BE9E6}" srcId="{81D51210-0CBE-43A7-938D-AC675ED51E05}" destId="{4511D68B-7463-460C-BFA6-B4764219717F}" srcOrd="1" destOrd="0" parTransId="{CD18B701-99E4-43E6-9166-B417EB443791}" sibTransId="{F14693BE-B18B-4D6B-92B8-8706C0B1F81A}"/>
    <dgm:cxn modelId="{22399BE6-3EEA-462A-830B-E68609ECF4A3}" type="presOf" srcId="{EE0E98EB-755E-4DD0-8258-B8B2997501FA}" destId="{A735653E-7CEA-4FC1-899A-1344BB00BD18}" srcOrd="0" destOrd="0" presId="urn:microsoft.com/office/officeart/2005/8/layout/hProcess9"/>
    <dgm:cxn modelId="{330D8C30-D480-4C30-A87B-A7DDD875802A}" type="presOf" srcId="{4511D68B-7463-460C-BFA6-B4764219717F}" destId="{0806114E-A29B-4AB5-9946-3C9D001F1B60}" srcOrd="0" destOrd="0" presId="urn:microsoft.com/office/officeart/2005/8/layout/hProcess9"/>
    <dgm:cxn modelId="{B2D2BE4C-5B1C-424A-AC7C-06C627827498}" srcId="{81D51210-0CBE-43A7-938D-AC675ED51E05}" destId="{EE0E98EB-755E-4DD0-8258-B8B2997501FA}" srcOrd="0" destOrd="0" parTransId="{629B6608-A32D-4F3A-914B-69BC53DF8D55}" sibTransId="{98B1DEF9-A704-43BF-A499-42FF8E2A4B6A}"/>
    <dgm:cxn modelId="{38FAE5EC-EFE7-4FC5-B974-C1D63A0191B3}" srcId="{81D51210-0CBE-43A7-938D-AC675ED51E05}" destId="{9DAB1C0E-B9CE-4BB1-A500-0E6AE289EC32}" srcOrd="3" destOrd="0" parTransId="{B3490352-B2FC-4425-9311-D5DC1A9648F0}" sibTransId="{BDCA4A02-BDB2-46BD-A8A7-4A436E066BAF}"/>
    <dgm:cxn modelId="{E1BD5076-8A10-402B-B5E3-0E7440DFB58D}" type="presOf" srcId="{9B532E54-53DB-4AB3-8C33-293C03907385}" destId="{698BF13C-41D6-4CF3-B5DB-D024CE947EFA}" srcOrd="0" destOrd="0" presId="urn:microsoft.com/office/officeart/2005/8/layout/hProcess9"/>
    <dgm:cxn modelId="{A02294E5-71BA-437B-955B-2030F4E4998A}" type="presOf" srcId="{81D51210-0CBE-43A7-938D-AC675ED51E05}" destId="{09B2298E-D7CB-4AC2-80EA-02358F179738}" srcOrd="0" destOrd="0" presId="urn:microsoft.com/office/officeart/2005/8/layout/hProcess9"/>
    <dgm:cxn modelId="{0724C8DE-8F90-419B-ABF3-30E74223F960}" srcId="{81D51210-0CBE-43A7-938D-AC675ED51E05}" destId="{9B532E54-53DB-4AB3-8C33-293C03907385}" srcOrd="2" destOrd="0" parTransId="{4DF22B06-0AE2-4AB7-8924-2BC5066550B2}" sibTransId="{368AC47D-991B-4D4F-8264-C548B6BCF971}"/>
    <dgm:cxn modelId="{8210A512-F70B-4806-A6A2-D97F19D7E36B}" type="presParOf" srcId="{09B2298E-D7CB-4AC2-80EA-02358F179738}" destId="{3AA0B41C-BAF7-4BE3-AE65-FFBC8FFEF306}" srcOrd="0" destOrd="0" presId="urn:microsoft.com/office/officeart/2005/8/layout/hProcess9"/>
    <dgm:cxn modelId="{0BCDE22C-6E3E-4641-88CF-2BE5B787FF24}" type="presParOf" srcId="{09B2298E-D7CB-4AC2-80EA-02358F179738}" destId="{0F55F6AC-7EB2-4976-8316-F2A570781590}" srcOrd="1" destOrd="0" presId="urn:microsoft.com/office/officeart/2005/8/layout/hProcess9"/>
    <dgm:cxn modelId="{2D7A63E6-32E6-4D73-99DE-D756B807B1A8}" type="presParOf" srcId="{0F55F6AC-7EB2-4976-8316-F2A570781590}" destId="{A735653E-7CEA-4FC1-899A-1344BB00BD18}" srcOrd="0" destOrd="0" presId="urn:microsoft.com/office/officeart/2005/8/layout/hProcess9"/>
    <dgm:cxn modelId="{1793B085-92E4-49B2-B183-A9B9CFB2AE75}" type="presParOf" srcId="{0F55F6AC-7EB2-4976-8316-F2A570781590}" destId="{74FE5847-3AE3-41C6-92FE-4F81CAC7CCD5}" srcOrd="1" destOrd="0" presId="urn:microsoft.com/office/officeart/2005/8/layout/hProcess9"/>
    <dgm:cxn modelId="{B3C240B7-7C1B-423B-8B73-36B8CCA44353}" type="presParOf" srcId="{0F55F6AC-7EB2-4976-8316-F2A570781590}" destId="{0806114E-A29B-4AB5-9946-3C9D001F1B60}" srcOrd="2" destOrd="0" presId="urn:microsoft.com/office/officeart/2005/8/layout/hProcess9"/>
    <dgm:cxn modelId="{E49CD362-DD15-488B-AF11-371A4635272C}" type="presParOf" srcId="{0F55F6AC-7EB2-4976-8316-F2A570781590}" destId="{66581EAE-60E6-4FC5-8508-028C96B1A3CD}" srcOrd="3" destOrd="0" presId="urn:microsoft.com/office/officeart/2005/8/layout/hProcess9"/>
    <dgm:cxn modelId="{00238827-9DF3-4C75-8DC7-EE66F6D26D44}" type="presParOf" srcId="{0F55F6AC-7EB2-4976-8316-F2A570781590}" destId="{698BF13C-41D6-4CF3-B5DB-D024CE947EFA}" srcOrd="4" destOrd="0" presId="urn:microsoft.com/office/officeart/2005/8/layout/hProcess9"/>
    <dgm:cxn modelId="{8195EC80-E2BF-46CA-8FBC-06E74B14DF16}" type="presParOf" srcId="{0F55F6AC-7EB2-4976-8316-F2A570781590}" destId="{55B8C065-A07A-4CB5-B5C2-17E9C93986EC}" srcOrd="5" destOrd="0" presId="urn:microsoft.com/office/officeart/2005/8/layout/hProcess9"/>
    <dgm:cxn modelId="{FF26AB82-F2C4-4B42-A320-6B88452B4FEF}" type="presParOf" srcId="{0F55F6AC-7EB2-4976-8316-F2A570781590}" destId="{D7DA55E7-5455-4CED-B281-0BF8A3BE0AA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1D51210-0CBE-43A7-938D-AC675ED51E05}" type="doc">
      <dgm:prSet loTypeId="urn:microsoft.com/office/officeart/2005/8/layout/hProcess9" loCatId="process" qsTypeId="urn:microsoft.com/office/officeart/2005/8/quickstyle/simple1" qsCatId="simple" csTypeId="urn:microsoft.com/office/officeart/2005/8/colors/accent1_2" csCatId="accent1" phldr="1"/>
      <dgm:spPr/>
    </dgm:pt>
    <dgm:pt modelId="{EE0E98EB-755E-4DD0-8258-B8B2997501FA}">
      <dgm:prSet phldrT="[Text]"/>
      <dgm:spPr/>
      <dgm:t>
        <a:bodyPr/>
        <a:lstStyle/>
        <a:p>
          <a:r>
            <a:rPr lang="en-US" dirty="0" smtClean="0"/>
            <a:t>Open an account at Monexo</a:t>
          </a:r>
          <a:endParaRPr lang="en-US" dirty="0"/>
        </a:p>
      </dgm:t>
    </dgm:pt>
    <dgm:pt modelId="{629B6608-A32D-4F3A-914B-69BC53DF8D55}" type="parTrans" cxnId="{B2D2BE4C-5B1C-424A-AC7C-06C627827498}">
      <dgm:prSet/>
      <dgm:spPr/>
      <dgm:t>
        <a:bodyPr/>
        <a:lstStyle/>
        <a:p>
          <a:endParaRPr lang="en-US"/>
        </a:p>
      </dgm:t>
    </dgm:pt>
    <dgm:pt modelId="{98B1DEF9-A704-43BF-A499-42FF8E2A4B6A}" type="sibTrans" cxnId="{B2D2BE4C-5B1C-424A-AC7C-06C627827498}">
      <dgm:prSet/>
      <dgm:spPr/>
      <dgm:t>
        <a:bodyPr/>
        <a:lstStyle/>
        <a:p>
          <a:endParaRPr lang="en-US"/>
        </a:p>
      </dgm:t>
    </dgm:pt>
    <dgm:pt modelId="{4511D68B-7463-460C-BFA6-B4764219717F}">
      <dgm:prSet phldrT="[Text]"/>
      <dgm:spPr/>
      <dgm:t>
        <a:bodyPr/>
        <a:lstStyle/>
        <a:p>
          <a:r>
            <a:rPr lang="en-US" dirty="0" smtClean="0"/>
            <a:t>Transfer funds from lender’s verified bank account to the third party administrator account </a:t>
          </a:r>
          <a:endParaRPr lang="en-US" dirty="0"/>
        </a:p>
      </dgm:t>
    </dgm:pt>
    <dgm:pt modelId="{CD18B701-99E4-43E6-9166-B417EB443791}" type="parTrans" cxnId="{58DDDA84-6332-4BD2-BA7F-E757541BE9E6}">
      <dgm:prSet/>
      <dgm:spPr/>
      <dgm:t>
        <a:bodyPr/>
        <a:lstStyle/>
        <a:p>
          <a:endParaRPr lang="en-US"/>
        </a:p>
      </dgm:t>
    </dgm:pt>
    <dgm:pt modelId="{F14693BE-B18B-4D6B-92B8-8706C0B1F81A}" type="sibTrans" cxnId="{58DDDA84-6332-4BD2-BA7F-E757541BE9E6}">
      <dgm:prSet/>
      <dgm:spPr/>
      <dgm:t>
        <a:bodyPr/>
        <a:lstStyle/>
        <a:p>
          <a:endParaRPr lang="en-US"/>
        </a:p>
      </dgm:t>
    </dgm:pt>
    <dgm:pt modelId="{9B532E54-53DB-4AB3-8C33-293C03907385}">
      <dgm:prSet phldrT="[Text]"/>
      <dgm:spPr/>
      <dgm:t>
        <a:bodyPr/>
        <a:lstStyle/>
        <a:p>
          <a:r>
            <a:rPr lang="en-US" dirty="0" smtClean="0"/>
            <a:t>Start lending, to screened borrowers, at superior interest rate</a:t>
          </a:r>
          <a:endParaRPr lang="en-US" dirty="0"/>
        </a:p>
      </dgm:t>
    </dgm:pt>
    <dgm:pt modelId="{4DF22B06-0AE2-4AB7-8924-2BC5066550B2}" type="parTrans" cxnId="{0724C8DE-8F90-419B-ABF3-30E74223F960}">
      <dgm:prSet/>
      <dgm:spPr/>
      <dgm:t>
        <a:bodyPr/>
        <a:lstStyle/>
        <a:p>
          <a:endParaRPr lang="en-US"/>
        </a:p>
      </dgm:t>
    </dgm:pt>
    <dgm:pt modelId="{368AC47D-991B-4D4F-8264-C548B6BCF971}" type="sibTrans" cxnId="{0724C8DE-8F90-419B-ABF3-30E74223F960}">
      <dgm:prSet/>
      <dgm:spPr/>
      <dgm:t>
        <a:bodyPr/>
        <a:lstStyle/>
        <a:p>
          <a:endParaRPr lang="en-US"/>
        </a:p>
      </dgm:t>
    </dgm:pt>
    <dgm:pt modelId="{9DAB1C0E-B9CE-4BB1-A500-0E6AE289EC32}">
      <dgm:prSet/>
      <dgm:spPr/>
      <dgm:t>
        <a:bodyPr/>
        <a:lstStyle/>
        <a:p>
          <a:r>
            <a:rPr lang="en-US" dirty="0" smtClean="0"/>
            <a:t>Earn monthly repayments</a:t>
          </a:r>
          <a:endParaRPr lang="en-US" dirty="0"/>
        </a:p>
      </dgm:t>
    </dgm:pt>
    <dgm:pt modelId="{B3490352-B2FC-4425-9311-D5DC1A9648F0}" type="parTrans" cxnId="{38FAE5EC-EFE7-4FC5-B974-C1D63A0191B3}">
      <dgm:prSet/>
      <dgm:spPr/>
      <dgm:t>
        <a:bodyPr/>
        <a:lstStyle/>
        <a:p>
          <a:endParaRPr lang="en-US"/>
        </a:p>
      </dgm:t>
    </dgm:pt>
    <dgm:pt modelId="{BDCA4A02-BDB2-46BD-A8A7-4A436E066BAF}" type="sibTrans" cxnId="{38FAE5EC-EFE7-4FC5-B974-C1D63A0191B3}">
      <dgm:prSet/>
      <dgm:spPr/>
      <dgm:t>
        <a:bodyPr/>
        <a:lstStyle/>
        <a:p>
          <a:endParaRPr lang="en-US"/>
        </a:p>
      </dgm:t>
    </dgm:pt>
    <dgm:pt modelId="{09B2298E-D7CB-4AC2-80EA-02358F179738}" type="pres">
      <dgm:prSet presAssocID="{81D51210-0CBE-43A7-938D-AC675ED51E05}" presName="CompostProcess" presStyleCnt="0">
        <dgm:presLayoutVars>
          <dgm:dir/>
          <dgm:resizeHandles val="exact"/>
        </dgm:presLayoutVars>
      </dgm:prSet>
      <dgm:spPr/>
    </dgm:pt>
    <dgm:pt modelId="{3AA0B41C-BAF7-4BE3-AE65-FFBC8FFEF306}" type="pres">
      <dgm:prSet presAssocID="{81D51210-0CBE-43A7-938D-AC675ED51E05}" presName="arrow" presStyleLbl="bgShp" presStyleIdx="0" presStyleCnt="1"/>
      <dgm:spPr/>
    </dgm:pt>
    <dgm:pt modelId="{0F55F6AC-7EB2-4976-8316-F2A570781590}" type="pres">
      <dgm:prSet presAssocID="{81D51210-0CBE-43A7-938D-AC675ED51E05}" presName="linearProcess" presStyleCnt="0"/>
      <dgm:spPr/>
    </dgm:pt>
    <dgm:pt modelId="{A735653E-7CEA-4FC1-899A-1344BB00BD18}" type="pres">
      <dgm:prSet presAssocID="{EE0E98EB-755E-4DD0-8258-B8B2997501FA}" presName="textNode" presStyleLbl="node1" presStyleIdx="0" presStyleCnt="4">
        <dgm:presLayoutVars>
          <dgm:bulletEnabled val="1"/>
        </dgm:presLayoutVars>
      </dgm:prSet>
      <dgm:spPr/>
      <dgm:t>
        <a:bodyPr/>
        <a:lstStyle/>
        <a:p>
          <a:endParaRPr lang="en-US"/>
        </a:p>
      </dgm:t>
    </dgm:pt>
    <dgm:pt modelId="{74FE5847-3AE3-41C6-92FE-4F81CAC7CCD5}" type="pres">
      <dgm:prSet presAssocID="{98B1DEF9-A704-43BF-A499-42FF8E2A4B6A}" presName="sibTrans" presStyleCnt="0"/>
      <dgm:spPr/>
    </dgm:pt>
    <dgm:pt modelId="{0806114E-A29B-4AB5-9946-3C9D001F1B60}" type="pres">
      <dgm:prSet presAssocID="{4511D68B-7463-460C-BFA6-B4764219717F}" presName="textNode" presStyleLbl="node1" presStyleIdx="1" presStyleCnt="4">
        <dgm:presLayoutVars>
          <dgm:bulletEnabled val="1"/>
        </dgm:presLayoutVars>
      </dgm:prSet>
      <dgm:spPr/>
      <dgm:t>
        <a:bodyPr/>
        <a:lstStyle/>
        <a:p>
          <a:endParaRPr lang="en-US"/>
        </a:p>
      </dgm:t>
    </dgm:pt>
    <dgm:pt modelId="{66581EAE-60E6-4FC5-8508-028C96B1A3CD}" type="pres">
      <dgm:prSet presAssocID="{F14693BE-B18B-4D6B-92B8-8706C0B1F81A}" presName="sibTrans" presStyleCnt="0"/>
      <dgm:spPr/>
    </dgm:pt>
    <dgm:pt modelId="{698BF13C-41D6-4CF3-B5DB-D024CE947EFA}" type="pres">
      <dgm:prSet presAssocID="{9B532E54-53DB-4AB3-8C33-293C03907385}" presName="textNode" presStyleLbl="node1" presStyleIdx="2" presStyleCnt="4" custLinFactNeighborX="-18476">
        <dgm:presLayoutVars>
          <dgm:bulletEnabled val="1"/>
        </dgm:presLayoutVars>
      </dgm:prSet>
      <dgm:spPr/>
      <dgm:t>
        <a:bodyPr/>
        <a:lstStyle/>
        <a:p>
          <a:endParaRPr lang="en-US"/>
        </a:p>
      </dgm:t>
    </dgm:pt>
    <dgm:pt modelId="{55B8C065-A07A-4CB5-B5C2-17E9C93986EC}" type="pres">
      <dgm:prSet presAssocID="{368AC47D-991B-4D4F-8264-C548B6BCF971}" presName="sibTrans" presStyleCnt="0"/>
      <dgm:spPr/>
    </dgm:pt>
    <dgm:pt modelId="{D7DA55E7-5455-4CED-B281-0BF8A3BE0AAF}" type="pres">
      <dgm:prSet presAssocID="{9DAB1C0E-B9CE-4BB1-A500-0E6AE289EC32}" presName="textNode" presStyleLbl="node1" presStyleIdx="3" presStyleCnt="4">
        <dgm:presLayoutVars>
          <dgm:bulletEnabled val="1"/>
        </dgm:presLayoutVars>
      </dgm:prSet>
      <dgm:spPr/>
      <dgm:t>
        <a:bodyPr/>
        <a:lstStyle/>
        <a:p>
          <a:endParaRPr lang="en-US"/>
        </a:p>
      </dgm:t>
    </dgm:pt>
  </dgm:ptLst>
  <dgm:cxnLst>
    <dgm:cxn modelId="{0724C8DE-8F90-419B-ABF3-30E74223F960}" srcId="{81D51210-0CBE-43A7-938D-AC675ED51E05}" destId="{9B532E54-53DB-4AB3-8C33-293C03907385}" srcOrd="2" destOrd="0" parTransId="{4DF22B06-0AE2-4AB7-8924-2BC5066550B2}" sibTransId="{368AC47D-991B-4D4F-8264-C548B6BCF971}"/>
    <dgm:cxn modelId="{58DDDA84-6332-4BD2-BA7F-E757541BE9E6}" srcId="{81D51210-0CBE-43A7-938D-AC675ED51E05}" destId="{4511D68B-7463-460C-BFA6-B4764219717F}" srcOrd="1" destOrd="0" parTransId="{CD18B701-99E4-43E6-9166-B417EB443791}" sibTransId="{F14693BE-B18B-4D6B-92B8-8706C0B1F81A}"/>
    <dgm:cxn modelId="{38A8A087-91FE-46BF-9BD1-B48136EBA9A5}" type="presOf" srcId="{4511D68B-7463-460C-BFA6-B4764219717F}" destId="{0806114E-A29B-4AB5-9946-3C9D001F1B60}" srcOrd="0" destOrd="0" presId="urn:microsoft.com/office/officeart/2005/8/layout/hProcess9"/>
    <dgm:cxn modelId="{07D246FE-3744-46E1-A848-B771B5F3C101}" type="presOf" srcId="{81D51210-0CBE-43A7-938D-AC675ED51E05}" destId="{09B2298E-D7CB-4AC2-80EA-02358F179738}" srcOrd="0" destOrd="0" presId="urn:microsoft.com/office/officeart/2005/8/layout/hProcess9"/>
    <dgm:cxn modelId="{B2D2BE4C-5B1C-424A-AC7C-06C627827498}" srcId="{81D51210-0CBE-43A7-938D-AC675ED51E05}" destId="{EE0E98EB-755E-4DD0-8258-B8B2997501FA}" srcOrd="0" destOrd="0" parTransId="{629B6608-A32D-4F3A-914B-69BC53DF8D55}" sibTransId="{98B1DEF9-A704-43BF-A499-42FF8E2A4B6A}"/>
    <dgm:cxn modelId="{95887243-6133-4538-B05A-1CBA7829349D}" type="presOf" srcId="{9B532E54-53DB-4AB3-8C33-293C03907385}" destId="{698BF13C-41D6-4CF3-B5DB-D024CE947EFA}" srcOrd="0" destOrd="0" presId="urn:microsoft.com/office/officeart/2005/8/layout/hProcess9"/>
    <dgm:cxn modelId="{41533069-860F-41C7-8574-37AB6834CB29}" type="presOf" srcId="{EE0E98EB-755E-4DD0-8258-B8B2997501FA}" destId="{A735653E-7CEA-4FC1-899A-1344BB00BD18}" srcOrd="0" destOrd="0" presId="urn:microsoft.com/office/officeart/2005/8/layout/hProcess9"/>
    <dgm:cxn modelId="{38FAE5EC-EFE7-4FC5-B974-C1D63A0191B3}" srcId="{81D51210-0CBE-43A7-938D-AC675ED51E05}" destId="{9DAB1C0E-B9CE-4BB1-A500-0E6AE289EC32}" srcOrd="3" destOrd="0" parTransId="{B3490352-B2FC-4425-9311-D5DC1A9648F0}" sibTransId="{BDCA4A02-BDB2-46BD-A8A7-4A436E066BAF}"/>
    <dgm:cxn modelId="{1EFF074C-60BF-41F6-AB2C-C942DB92541B}" type="presOf" srcId="{9DAB1C0E-B9CE-4BB1-A500-0E6AE289EC32}" destId="{D7DA55E7-5455-4CED-B281-0BF8A3BE0AAF}" srcOrd="0" destOrd="0" presId="urn:microsoft.com/office/officeart/2005/8/layout/hProcess9"/>
    <dgm:cxn modelId="{0B18A03C-103B-433D-B08D-20A0B88FA5BF}" type="presParOf" srcId="{09B2298E-D7CB-4AC2-80EA-02358F179738}" destId="{3AA0B41C-BAF7-4BE3-AE65-FFBC8FFEF306}" srcOrd="0" destOrd="0" presId="urn:microsoft.com/office/officeart/2005/8/layout/hProcess9"/>
    <dgm:cxn modelId="{5293AD7F-1E89-4580-912A-9E4E865A0499}" type="presParOf" srcId="{09B2298E-D7CB-4AC2-80EA-02358F179738}" destId="{0F55F6AC-7EB2-4976-8316-F2A570781590}" srcOrd="1" destOrd="0" presId="urn:microsoft.com/office/officeart/2005/8/layout/hProcess9"/>
    <dgm:cxn modelId="{6C635226-C7E6-4618-96FC-125161EFBEE7}" type="presParOf" srcId="{0F55F6AC-7EB2-4976-8316-F2A570781590}" destId="{A735653E-7CEA-4FC1-899A-1344BB00BD18}" srcOrd="0" destOrd="0" presId="urn:microsoft.com/office/officeart/2005/8/layout/hProcess9"/>
    <dgm:cxn modelId="{46999AAE-0B33-4824-912B-14429584D2A5}" type="presParOf" srcId="{0F55F6AC-7EB2-4976-8316-F2A570781590}" destId="{74FE5847-3AE3-41C6-92FE-4F81CAC7CCD5}" srcOrd="1" destOrd="0" presId="urn:microsoft.com/office/officeart/2005/8/layout/hProcess9"/>
    <dgm:cxn modelId="{14CD857C-075B-471C-AC2F-A95CB6D32C2E}" type="presParOf" srcId="{0F55F6AC-7EB2-4976-8316-F2A570781590}" destId="{0806114E-A29B-4AB5-9946-3C9D001F1B60}" srcOrd="2" destOrd="0" presId="urn:microsoft.com/office/officeart/2005/8/layout/hProcess9"/>
    <dgm:cxn modelId="{E746B543-2686-401E-975A-FA3E3BDA9B81}" type="presParOf" srcId="{0F55F6AC-7EB2-4976-8316-F2A570781590}" destId="{66581EAE-60E6-4FC5-8508-028C96B1A3CD}" srcOrd="3" destOrd="0" presId="urn:microsoft.com/office/officeart/2005/8/layout/hProcess9"/>
    <dgm:cxn modelId="{2BCE32DC-FAEA-43BE-8775-4D8A2B6541AE}" type="presParOf" srcId="{0F55F6AC-7EB2-4976-8316-F2A570781590}" destId="{698BF13C-41D6-4CF3-B5DB-D024CE947EFA}" srcOrd="4" destOrd="0" presId="urn:microsoft.com/office/officeart/2005/8/layout/hProcess9"/>
    <dgm:cxn modelId="{F7845FC0-D9C2-48BB-891F-8CDCE1BE0908}" type="presParOf" srcId="{0F55F6AC-7EB2-4976-8316-F2A570781590}" destId="{55B8C065-A07A-4CB5-B5C2-17E9C93986EC}" srcOrd="5" destOrd="0" presId="urn:microsoft.com/office/officeart/2005/8/layout/hProcess9"/>
    <dgm:cxn modelId="{96DED4EC-DE39-437E-BCB9-A13F9B290E3E}" type="presParOf" srcId="{0F55F6AC-7EB2-4976-8316-F2A570781590}" destId="{D7DA55E7-5455-4CED-B281-0BF8A3BE0AAF}"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A65080B8-820D-410E-A63F-8CDD10F359F3}" type="datetimeFigureOut">
              <a:rPr lang="en-US" smtClean="0"/>
              <a:t>4/28/2016</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E95FD1DE-1EDA-4145-9F84-7C20F0CB4044}"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6978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441449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1006564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775774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5FD1DE-1EDA-4145-9F84-7C20F0CB4044}"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3700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3651471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113665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3815312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752411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14045003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5080B8-820D-410E-A63F-8CDD10F359F3}" type="datetimeFigureOut">
              <a:rPr lang="en-US" smtClean="0"/>
              <a:t>4/28/2016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95FD1DE-1EDA-4145-9F84-7C20F0CB4044}" type="slidenum">
              <a:rPr lang="en-US" smtClean="0"/>
              <a:t>‹#›</a:t>
            </a:fld>
            <a:endParaRPr lang="en-US" dirty="0"/>
          </a:p>
        </p:txBody>
      </p:sp>
    </p:spTree>
    <p:extLst>
      <p:ext uri="{BB962C8B-B14F-4D97-AF65-F5344CB8AC3E}">
        <p14:creationId xmlns:p14="http://schemas.microsoft.com/office/powerpoint/2010/main" val="2249899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A65080B8-820D-410E-A63F-8CDD10F359F3}" type="datetimeFigureOut">
              <a:rPr lang="en-US" smtClean="0"/>
              <a:t>4/28/2016</a:t>
            </a:fld>
            <a:endParaRPr lang="en-US"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E95FD1DE-1EDA-4145-9F84-7C20F0CB4044}" type="slidenum">
              <a:rPr lang="en-US" smtClean="0"/>
              <a:t>‹#›</a:t>
            </a:fld>
            <a:endParaRPr lang="en-US" dirty="0"/>
          </a:p>
        </p:txBody>
      </p:sp>
    </p:spTree>
    <p:extLst>
      <p:ext uri="{BB962C8B-B14F-4D97-AF65-F5344CB8AC3E}">
        <p14:creationId xmlns:p14="http://schemas.microsoft.com/office/powerpoint/2010/main" val="280506100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mailto:info@MOnexo.co"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Case Study - Monexo</a:t>
            </a:r>
            <a:endParaRPr lang="en-US" dirty="0"/>
          </a:p>
        </p:txBody>
      </p:sp>
      <p:sp>
        <p:nvSpPr>
          <p:cNvPr id="3" name="Subtitle 2"/>
          <p:cNvSpPr>
            <a:spLocks noGrp="1"/>
          </p:cNvSpPr>
          <p:nvPr>
            <p:ph type="subTitle" idx="1"/>
          </p:nvPr>
        </p:nvSpPr>
        <p:spPr/>
        <p:txBody>
          <a:bodyPr/>
          <a:lstStyle/>
          <a:p>
            <a:r>
              <a:rPr lang="en-US" dirty="0" smtClean="0"/>
              <a:t>Apr 2016</a:t>
            </a:r>
            <a:endParaRPr lang="en-US" dirty="0"/>
          </a:p>
        </p:txBody>
      </p:sp>
    </p:spTree>
    <p:extLst>
      <p:ext uri="{BB962C8B-B14F-4D97-AF65-F5344CB8AC3E}">
        <p14:creationId xmlns:p14="http://schemas.microsoft.com/office/powerpoint/2010/main" val="10272972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513840" y="812800"/>
            <a:ext cx="9276080" cy="5242560"/>
          </a:xfrm>
          <a:prstGeom prst="rect">
            <a:avLst/>
          </a:prstGeom>
        </p:spPr>
      </p:pic>
    </p:spTree>
    <p:extLst>
      <p:ext uri="{BB962C8B-B14F-4D97-AF65-F5344CB8AC3E}">
        <p14:creationId xmlns:p14="http://schemas.microsoft.com/office/powerpoint/2010/main" val="3359020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20" y="546100"/>
            <a:ext cx="7315200" cy="5486400"/>
          </a:xfrm>
          <a:prstGeom prst="rect">
            <a:avLst/>
          </a:prstGeom>
        </p:spPr>
      </p:pic>
    </p:spTree>
    <p:extLst>
      <p:ext uri="{BB962C8B-B14F-4D97-AF65-F5344CB8AC3E}">
        <p14:creationId xmlns:p14="http://schemas.microsoft.com/office/powerpoint/2010/main" val="1659223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0" y="518160"/>
            <a:ext cx="7315200" cy="5486400"/>
          </a:xfrm>
          <a:prstGeom prst="rect">
            <a:avLst/>
          </a:prstGeom>
        </p:spPr>
      </p:pic>
    </p:spTree>
    <p:extLst>
      <p:ext uri="{BB962C8B-B14F-4D97-AF65-F5344CB8AC3E}">
        <p14:creationId xmlns:p14="http://schemas.microsoft.com/office/powerpoint/2010/main" val="66011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31916" y="736270"/>
            <a:ext cx="9167751" cy="5272644"/>
          </a:xfrm>
          <a:prstGeom prst="rect">
            <a:avLst/>
          </a:prstGeom>
        </p:spPr>
      </p:pic>
    </p:spTree>
    <p:extLst>
      <p:ext uri="{BB962C8B-B14F-4D97-AF65-F5344CB8AC3E}">
        <p14:creationId xmlns:p14="http://schemas.microsoft.com/office/powerpoint/2010/main" val="4081012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3792" y="760022"/>
            <a:ext cx="9215252" cy="5355770"/>
          </a:xfrm>
          <a:prstGeom prst="rect">
            <a:avLst/>
          </a:prstGeom>
        </p:spPr>
      </p:pic>
    </p:spTree>
    <p:extLst>
      <p:ext uri="{BB962C8B-B14F-4D97-AF65-F5344CB8AC3E}">
        <p14:creationId xmlns:p14="http://schemas.microsoft.com/office/powerpoint/2010/main" val="1323755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3188" y="317665"/>
            <a:ext cx="8055429" cy="6041572"/>
          </a:xfrm>
          <a:prstGeom prst="rect">
            <a:avLst/>
          </a:prstGeom>
        </p:spPr>
      </p:pic>
    </p:spTree>
    <p:extLst>
      <p:ext uri="{BB962C8B-B14F-4D97-AF65-F5344CB8AC3E}">
        <p14:creationId xmlns:p14="http://schemas.microsoft.com/office/powerpoint/2010/main" val="39253485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41912" y="570016"/>
            <a:ext cx="9393382" cy="5498275"/>
          </a:xfrm>
          <a:prstGeom prst="rect">
            <a:avLst/>
          </a:prstGeom>
        </p:spPr>
      </p:pic>
    </p:spTree>
    <p:extLst>
      <p:ext uri="{BB962C8B-B14F-4D97-AF65-F5344CB8AC3E}">
        <p14:creationId xmlns:p14="http://schemas.microsoft.com/office/powerpoint/2010/main" val="1523657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7564" y="356260"/>
            <a:ext cx="8067304" cy="6050478"/>
          </a:xfrm>
          <a:prstGeom prst="rect">
            <a:avLst/>
          </a:prstGeom>
        </p:spPr>
      </p:pic>
    </p:spTree>
    <p:extLst>
      <p:ext uri="{BB962C8B-B14F-4D97-AF65-F5344CB8AC3E}">
        <p14:creationId xmlns:p14="http://schemas.microsoft.com/office/powerpoint/2010/main" val="4003297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828800" y="498764"/>
            <a:ext cx="8740239" cy="5735781"/>
          </a:xfrm>
          <a:prstGeom prst="rect">
            <a:avLst/>
          </a:prstGeom>
        </p:spPr>
      </p:pic>
    </p:spTree>
    <p:extLst>
      <p:ext uri="{BB962C8B-B14F-4D97-AF65-F5344CB8AC3E}">
        <p14:creationId xmlns:p14="http://schemas.microsoft.com/office/powerpoint/2010/main" val="996059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43792" y="617518"/>
            <a:ext cx="9191502" cy="5640778"/>
          </a:xfrm>
          <a:prstGeom prst="rect">
            <a:avLst/>
          </a:prstGeom>
        </p:spPr>
      </p:pic>
    </p:spTree>
    <p:extLst>
      <p:ext uri="{BB962C8B-B14F-4D97-AF65-F5344CB8AC3E}">
        <p14:creationId xmlns:p14="http://schemas.microsoft.com/office/powerpoint/2010/main" val="3424132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Monexo sign contract with Lenders and Borrowers?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4033613"/>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88212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0684" y="489858"/>
            <a:ext cx="8027721" cy="6020791"/>
          </a:xfrm>
          <a:prstGeom prst="rect">
            <a:avLst/>
          </a:prstGeom>
        </p:spPr>
      </p:pic>
    </p:spTree>
    <p:extLst>
      <p:ext uri="{BB962C8B-B14F-4D97-AF65-F5344CB8AC3E}">
        <p14:creationId xmlns:p14="http://schemas.microsoft.com/office/powerpoint/2010/main" val="1818232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063" y="391886"/>
            <a:ext cx="8162306" cy="6121730"/>
          </a:xfrm>
          <a:prstGeom prst="rect">
            <a:avLst/>
          </a:prstGeom>
        </p:spPr>
      </p:pic>
    </p:spTree>
    <p:extLst>
      <p:ext uri="{BB962C8B-B14F-4D97-AF65-F5344CB8AC3E}">
        <p14:creationId xmlns:p14="http://schemas.microsoft.com/office/powerpoint/2010/main" val="4245409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72540" y="617518"/>
            <a:ext cx="9334005" cy="5403272"/>
          </a:xfrm>
          <a:prstGeom prst="rect">
            <a:avLst/>
          </a:prstGeom>
        </p:spPr>
      </p:pic>
    </p:spTree>
    <p:extLst>
      <p:ext uri="{BB962C8B-B14F-4D97-AF65-F5344CB8AC3E}">
        <p14:creationId xmlns:p14="http://schemas.microsoft.com/office/powerpoint/2010/main" val="2633344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28286" y="933651"/>
            <a:ext cx="9529011" cy="5082137"/>
          </a:xfrm>
          <a:prstGeom prst="rect">
            <a:avLst/>
          </a:prstGeom>
        </p:spPr>
      </p:pic>
    </p:spTree>
    <p:extLst>
      <p:ext uri="{BB962C8B-B14F-4D97-AF65-F5344CB8AC3E}">
        <p14:creationId xmlns:p14="http://schemas.microsoft.com/office/powerpoint/2010/main" val="2617517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76412" y="933652"/>
            <a:ext cx="9413507" cy="4966634"/>
          </a:xfrm>
          <a:prstGeom prst="rect">
            <a:avLst/>
          </a:prstGeom>
        </p:spPr>
      </p:pic>
    </p:spTree>
    <p:extLst>
      <p:ext uri="{BB962C8B-B14F-4D97-AF65-F5344CB8AC3E}">
        <p14:creationId xmlns:p14="http://schemas.microsoft.com/office/powerpoint/2010/main" val="19064410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28286" y="943276"/>
            <a:ext cx="9500135" cy="5062888"/>
          </a:xfrm>
          <a:prstGeom prst="rect">
            <a:avLst/>
          </a:prstGeom>
        </p:spPr>
      </p:pic>
    </p:spTree>
    <p:extLst>
      <p:ext uri="{BB962C8B-B14F-4D97-AF65-F5344CB8AC3E}">
        <p14:creationId xmlns:p14="http://schemas.microsoft.com/office/powerpoint/2010/main" val="8029855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37912" y="866274"/>
            <a:ext cx="9615637" cy="5034012"/>
          </a:xfrm>
          <a:prstGeom prst="rect">
            <a:avLst/>
          </a:prstGeom>
        </p:spPr>
      </p:pic>
    </p:spTree>
    <p:extLst>
      <p:ext uri="{BB962C8B-B14F-4D97-AF65-F5344CB8AC3E}">
        <p14:creationId xmlns:p14="http://schemas.microsoft.com/office/powerpoint/2010/main" val="355598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18660" y="895150"/>
            <a:ext cx="9471259" cy="5034012"/>
          </a:xfrm>
          <a:prstGeom prst="rect">
            <a:avLst/>
          </a:prstGeom>
        </p:spPr>
      </p:pic>
    </p:spTree>
    <p:extLst>
      <p:ext uri="{BB962C8B-B14F-4D97-AF65-F5344CB8AC3E}">
        <p14:creationId xmlns:p14="http://schemas.microsoft.com/office/powerpoint/2010/main" val="4157804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443789" y="875899"/>
            <a:ext cx="9413508" cy="5255393"/>
          </a:xfrm>
          <a:prstGeom prst="rect">
            <a:avLst/>
          </a:prstGeom>
        </p:spPr>
      </p:pic>
    </p:spTree>
    <p:extLst>
      <p:ext uri="{BB962C8B-B14F-4D97-AF65-F5344CB8AC3E}">
        <p14:creationId xmlns:p14="http://schemas.microsoft.com/office/powerpoint/2010/main" val="15281896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245034" y="893027"/>
            <a:ext cx="9650763" cy="5065011"/>
          </a:xfrm>
          <a:prstGeom prst="rect">
            <a:avLst/>
          </a:prstGeom>
        </p:spPr>
      </p:pic>
    </p:spTree>
    <p:extLst>
      <p:ext uri="{BB962C8B-B14F-4D97-AF65-F5344CB8AC3E}">
        <p14:creationId xmlns:p14="http://schemas.microsoft.com/office/powerpoint/2010/main" val="13633704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Monexo source Lenders and Borrowers?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09061464"/>
              </p:ext>
            </p:extLst>
          </p:nvPr>
        </p:nvGraphicFramePr>
        <p:xfrm>
          <a:off x="1143000" y="2057400"/>
          <a:ext cx="9872664" cy="3586480"/>
        </p:xfrm>
        <a:graphic>
          <a:graphicData uri="http://schemas.openxmlformats.org/drawingml/2006/table">
            <a:tbl>
              <a:tblPr firstRow="1" bandRow="1">
                <a:tableStyleId>{5C22544A-7EE6-4342-B048-85BDC9FD1C3A}</a:tableStyleId>
              </a:tblPr>
              <a:tblGrid>
                <a:gridCol w="3290888"/>
                <a:gridCol w="3290888"/>
                <a:gridCol w="3290888"/>
              </a:tblGrid>
              <a:tr h="370840">
                <a:tc>
                  <a:txBody>
                    <a:bodyPr/>
                    <a:lstStyle/>
                    <a:p>
                      <a:endParaRPr lang="en-US" dirty="0"/>
                    </a:p>
                  </a:txBody>
                  <a:tcPr/>
                </a:tc>
                <a:tc>
                  <a:txBody>
                    <a:bodyPr/>
                    <a:lstStyle/>
                    <a:p>
                      <a:pPr algn="ctr"/>
                      <a:r>
                        <a:rPr lang="en-US" dirty="0" smtClean="0"/>
                        <a:t>Lenders</a:t>
                      </a:r>
                      <a:endParaRPr lang="en-US" dirty="0"/>
                    </a:p>
                  </a:txBody>
                  <a:tcPr/>
                </a:tc>
                <a:tc>
                  <a:txBody>
                    <a:bodyPr/>
                    <a:lstStyle/>
                    <a:p>
                      <a:pPr algn="ctr"/>
                      <a:r>
                        <a:rPr lang="en-US" dirty="0" smtClean="0"/>
                        <a:t>Borrowers</a:t>
                      </a:r>
                      <a:endParaRPr lang="en-US" dirty="0"/>
                    </a:p>
                  </a:txBody>
                  <a:tcPr/>
                </a:tc>
              </a:tr>
              <a:tr h="370840">
                <a:tc>
                  <a:txBody>
                    <a:bodyPr/>
                    <a:lstStyle/>
                    <a:p>
                      <a:r>
                        <a:rPr lang="en-US" dirty="0" smtClean="0"/>
                        <a:t>Social</a:t>
                      </a:r>
                      <a:r>
                        <a:rPr lang="en-US" baseline="0" dirty="0" smtClean="0"/>
                        <a:t> Media</a:t>
                      </a:r>
                    </a:p>
                    <a:p>
                      <a:r>
                        <a:rPr lang="en-US" baseline="0" dirty="0" smtClean="0"/>
                        <a:t>1) YouTube</a:t>
                      </a:r>
                    </a:p>
                    <a:p>
                      <a:r>
                        <a:rPr lang="en-US" baseline="0" dirty="0" smtClean="0"/>
                        <a:t>2) LinkedIn</a:t>
                      </a:r>
                    </a:p>
                    <a:p>
                      <a:r>
                        <a:rPr lang="en-US" baseline="0" dirty="0" smtClean="0"/>
                        <a:t>3) Twitter</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p>
                    <a:p>
                      <a:pPr algn="ctr"/>
                      <a:endParaRPr lang="en-US" dirty="0"/>
                    </a:p>
                  </a:txBody>
                  <a:tcPr/>
                </a:tc>
              </a:tr>
              <a:tr h="370840">
                <a:tc>
                  <a:txBody>
                    <a:bodyPr/>
                    <a:lstStyle/>
                    <a:p>
                      <a:r>
                        <a:rPr lang="en-US" baseline="0" dirty="0" smtClean="0"/>
                        <a:t>Education seminar</a:t>
                      </a:r>
                      <a:endParaRPr lang="en-US" dirty="0"/>
                    </a:p>
                  </a:txBody>
                  <a:tcPr/>
                </a:tc>
                <a:tc>
                  <a:txBody>
                    <a:bodyPr/>
                    <a:lstStyle/>
                    <a:p>
                      <a:pPr algn="ctr"/>
                      <a:r>
                        <a:rPr lang="en-US" dirty="0" smtClean="0"/>
                        <a:t>√</a:t>
                      </a:r>
                      <a:endParaRPr lang="en-US" dirty="0"/>
                    </a:p>
                  </a:txBody>
                  <a:tcPr/>
                </a:tc>
                <a:tc>
                  <a:txBody>
                    <a:bodyPr/>
                    <a:lstStyle/>
                    <a:p>
                      <a:pPr algn="ctr"/>
                      <a:r>
                        <a:rPr lang="en-US" dirty="0" smtClean="0"/>
                        <a:t>X</a:t>
                      </a:r>
                    </a:p>
                  </a:txBody>
                  <a:tcPr/>
                </a:tc>
              </a:tr>
              <a:tr h="370840">
                <a:tc>
                  <a:txBody>
                    <a:bodyPr/>
                    <a:lstStyle/>
                    <a:p>
                      <a:r>
                        <a:rPr lang="en-US" dirty="0" smtClean="0"/>
                        <a:t>Publicity </a:t>
                      </a:r>
                    </a:p>
                    <a:p>
                      <a:pPr marL="342900" indent="-342900">
                        <a:buAutoNum type="arabicParenR"/>
                      </a:pPr>
                      <a:r>
                        <a:rPr lang="en-US" dirty="0" smtClean="0"/>
                        <a:t>Interview</a:t>
                      </a:r>
                      <a:r>
                        <a:rPr lang="en-US" baseline="0" dirty="0" smtClean="0"/>
                        <a:t> by TV</a:t>
                      </a:r>
                    </a:p>
                    <a:p>
                      <a:pPr marL="342900" indent="-342900">
                        <a:buAutoNum type="arabicParenR"/>
                      </a:pPr>
                      <a:r>
                        <a:rPr lang="en-US" baseline="0" dirty="0" smtClean="0"/>
                        <a:t>Interview by newspaper</a:t>
                      </a:r>
                      <a:endParaRPr lang="en-US" dirty="0"/>
                    </a:p>
                  </a:txBody>
                  <a:tcPr/>
                </a:tc>
                <a:tc>
                  <a:txBody>
                    <a:bodyPr/>
                    <a:lstStyle/>
                    <a:p>
                      <a:pPr algn="ctr"/>
                      <a:r>
                        <a:rPr lang="en-US" dirty="0" smtClean="0"/>
                        <a:t>√</a:t>
                      </a:r>
                      <a:endParaRPr lang="en-US" dirty="0"/>
                    </a:p>
                  </a:txBody>
                  <a:tcPr/>
                </a:tc>
                <a:tc>
                  <a:txBody>
                    <a:bodyPr/>
                    <a:lstStyle/>
                    <a:p>
                      <a:pPr algn="ctr"/>
                      <a:r>
                        <a:rPr lang="en-US" dirty="0" smtClean="0"/>
                        <a:t>√</a:t>
                      </a:r>
                    </a:p>
                  </a:txBody>
                  <a:tcPr/>
                </a:tc>
              </a:tr>
              <a:tr h="370840">
                <a:tc>
                  <a:txBody>
                    <a:bodyPr/>
                    <a:lstStyle/>
                    <a:p>
                      <a:r>
                        <a:rPr lang="en-US" dirty="0" smtClean="0"/>
                        <a:t>Keyword</a:t>
                      </a:r>
                      <a:r>
                        <a:rPr lang="en-US" baseline="0" dirty="0" smtClean="0"/>
                        <a:t> search</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p>
                  </a:txBody>
                  <a:tcPr/>
                </a:tc>
              </a:tr>
              <a:tr h="370840">
                <a:tc>
                  <a:txBody>
                    <a:bodyPr/>
                    <a:lstStyle/>
                    <a:p>
                      <a:r>
                        <a:rPr lang="en-US" dirty="0" smtClean="0"/>
                        <a:t>Offline</a:t>
                      </a:r>
                      <a:r>
                        <a:rPr lang="en-US" baseline="0" dirty="0" smtClean="0"/>
                        <a:t> sales team</a:t>
                      </a:r>
                      <a:endParaRPr lang="en-US" dirty="0"/>
                    </a:p>
                  </a:txBody>
                  <a:tcPr/>
                </a:tc>
                <a:tc>
                  <a:txBody>
                    <a:bodyPr/>
                    <a:lstStyle/>
                    <a:p>
                      <a:pPr algn="ctr"/>
                      <a:r>
                        <a:rPr lang="en-US" dirty="0" smtClean="0"/>
                        <a:t>X</a:t>
                      </a:r>
                      <a:endParaRPr lang="en-US" dirty="0"/>
                    </a:p>
                  </a:txBody>
                  <a:tcPr/>
                </a:tc>
                <a:tc>
                  <a:txBody>
                    <a:bodyPr/>
                    <a:lstStyle/>
                    <a:p>
                      <a:pPr algn="ctr"/>
                      <a:r>
                        <a:rPr lang="en-US" dirty="0" smtClean="0"/>
                        <a:t>X</a:t>
                      </a:r>
                    </a:p>
                  </a:txBody>
                  <a:tcPr/>
                </a:tc>
              </a:tr>
            </a:tbl>
          </a:graphicData>
        </a:graphic>
      </p:graphicFrame>
    </p:spTree>
    <p:extLst>
      <p:ext uri="{BB962C8B-B14F-4D97-AF65-F5344CB8AC3E}">
        <p14:creationId xmlns:p14="http://schemas.microsoft.com/office/powerpoint/2010/main" val="3441404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86038" y="866274"/>
            <a:ext cx="9365381" cy="5178391"/>
          </a:xfrm>
          <a:prstGeom prst="rect">
            <a:avLst/>
          </a:prstGeom>
        </p:spPr>
      </p:pic>
    </p:spTree>
    <p:extLst>
      <p:ext uri="{BB962C8B-B14F-4D97-AF65-F5344CB8AC3E}">
        <p14:creationId xmlns:p14="http://schemas.microsoft.com/office/powerpoint/2010/main" val="37450302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28286" y="818148"/>
            <a:ext cx="9577137" cy="5322770"/>
          </a:xfrm>
          <a:prstGeom prst="rect">
            <a:avLst/>
          </a:prstGeom>
        </p:spPr>
      </p:pic>
    </p:spTree>
    <p:extLst>
      <p:ext uri="{BB962C8B-B14F-4D97-AF65-F5344CB8AC3E}">
        <p14:creationId xmlns:p14="http://schemas.microsoft.com/office/powerpoint/2010/main" val="380263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28286" y="856648"/>
            <a:ext cx="9586762" cy="5178392"/>
          </a:xfrm>
          <a:prstGeom prst="rect">
            <a:avLst/>
          </a:prstGeom>
        </p:spPr>
      </p:pic>
    </p:spTree>
    <p:extLst>
      <p:ext uri="{BB962C8B-B14F-4D97-AF65-F5344CB8AC3E}">
        <p14:creationId xmlns:p14="http://schemas.microsoft.com/office/powerpoint/2010/main" val="1388198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18661" y="952902"/>
            <a:ext cx="9586762" cy="5139890"/>
          </a:xfrm>
          <a:prstGeom prst="rect">
            <a:avLst/>
          </a:prstGeom>
        </p:spPr>
      </p:pic>
    </p:spTree>
    <p:extLst>
      <p:ext uri="{BB962C8B-B14F-4D97-AF65-F5344CB8AC3E}">
        <p14:creationId xmlns:p14="http://schemas.microsoft.com/office/powerpoint/2010/main" val="191721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747520" y="579120"/>
            <a:ext cx="8829039" cy="5750560"/>
          </a:xfrm>
          <a:prstGeom prst="rect">
            <a:avLst/>
          </a:prstGeom>
        </p:spPr>
      </p:pic>
    </p:spTree>
    <p:extLst>
      <p:ext uri="{BB962C8B-B14F-4D97-AF65-F5344CB8AC3E}">
        <p14:creationId xmlns:p14="http://schemas.microsoft.com/office/powerpoint/2010/main" val="1278961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517340" y="687343"/>
            <a:ext cx="9303060" cy="5774417"/>
          </a:xfrm>
          <a:prstGeom prst="rect">
            <a:avLst/>
          </a:prstGeom>
        </p:spPr>
      </p:pic>
    </p:spTree>
    <p:extLst>
      <p:ext uri="{BB962C8B-B14F-4D97-AF65-F5344CB8AC3E}">
        <p14:creationId xmlns:p14="http://schemas.microsoft.com/office/powerpoint/2010/main" val="2611242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366786" y="818148"/>
            <a:ext cx="9654139" cy="5293894"/>
          </a:xfrm>
          <a:prstGeom prst="rect">
            <a:avLst/>
          </a:prstGeom>
        </p:spPr>
      </p:pic>
    </p:spTree>
    <p:extLst>
      <p:ext uri="{BB962C8B-B14F-4D97-AF65-F5344CB8AC3E}">
        <p14:creationId xmlns:p14="http://schemas.microsoft.com/office/powerpoint/2010/main" val="2172279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a:blip r:embed="rId2"/>
          <a:stretch>
            <a:fillRect/>
          </a:stretch>
        </p:blipFill>
        <p:spPr>
          <a:xfrm>
            <a:off x="1174282" y="818147"/>
            <a:ext cx="9885145" cy="5255393"/>
          </a:xfrm>
          <a:prstGeom prst="rect">
            <a:avLst/>
          </a:prstGeom>
        </p:spPr>
      </p:pic>
    </p:spTree>
    <p:extLst>
      <p:ext uri="{BB962C8B-B14F-4D97-AF65-F5344CB8AC3E}">
        <p14:creationId xmlns:p14="http://schemas.microsoft.com/office/powerpoint/2010/main" val="9396129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1183906" y="760396"/>
            <a:ext cx="9731141" cy="5390147"/>
          </a:xfrm>
          <a:prstGeom prst="rect">
            <a:avLst/>
          </a:prstGeom>
        </p:spPr>
      </p:pic>
    </p:spTree>
    <p:extLst>
      <p:ext uri="{BB962C8B-B14F-4D97-AF65-F5344CB8AC3E}">
        <p14:creationId xmlns:p14="http://schemas.microsoft.com/office/powerpoint/2010/main" val="24048536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51284" y="837398"/>
            <a:ext cx="9740767" cy="5274644"/>
          </a:xfrm>
          <a:prstGeom prst="rect">
            <a:avLst/>
          </a:prstGeom>
        </p:spPr>
      </p:pic>
    </p:spTree>
    <p:extLst>
      <p:ext uri="{BB962C8B-B14F-4D97-AF65-F5344CB8AC3E}">
        <p14:creationId xmlns:p14="http://schemas.microsoft.com/office/powerpoint/2010/main" val="3415521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are the costs for sourcing Lenders and Borrowers?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56782530"/>
              </p:ext>
            </p:extLst>
          </p:nvPr>
        </p:nvGraphicFramePr>
        <p:xfrm>
          <a:off x="1143000" y="2057400"/>
          <a:ext cx="9872664" cy="2865120"/>
        </p:xfrm>
        <a:graphic>
          <a:graphicData uri="http://schemas.openxmlformats.org/drawingml/2006/table">
            <a:tbl>
              <a:tblPr firstRow="1" bandRow="1">
                <a:tableStyleId>{5C22544A-7EE6-4342-B048-85BDC9FD1C3A}</a:tableStyleId>
              </a:tblPr>
              <a:tblGrid>
                <a:gridCol w="4936332"/>
                <a:gridCol w="4936332"/>
              </a:tblGrid>
              <a:tr h="370840">
                <a:tc>
                  <a:txBody>
                    <a:bodyPr/>
                    <a:lstStyle/>
                    <a:p>
                      <a:endParaRPr lang="en-US" dirty="0"/>
                    </a:p>
                  </a:txBody>
                  <a:tcPr/>
                </a:tc>
                <a:tc>
                  <a:txBody>
                    <a:bodyPr/>
                    <a:lstStyle/>
                    <a:p>
                      <a:r>
                        <a:rPr lang="en-US" dirty="0" smtClean="0"/>
                        <a:t>Cost</a:t>
                      </a:r>
                      <a:endParaRPr lang="en-US" dirty="0"/>
                    </a:p>
                  </a:txBody>
                  <a:tcPr/>
                </a:tc>
              </a:tr>
              <a:tr h="370840">
                <a:tc>
                  <a:txBody>
                    <a:bodyPr/>
                    <a:lstStyle/>
                    <a:p>
                      <a:r>
                        <a:rPr lang="en-US" dirty="0" smtClean="0"/>
                        <a:t>YouTube</a:t>
                      </a:r>
                      <a:endParaRPr lang="en-US" dirty="0"/>
                    </a:p>
                  </a:txBody>
                  <a:tcPr/>
                </a:tc>
                <a:tc>
                  <a:txBody>
                    <a:bodyPr/>
                    <a:lstStyle/>
                    <a:p>
                      <a:r>
                        <a:rPr lang="en-US" dirty="0" smtClean="0"/>
                        <a:t>Free</a:t>
                      </a:r>
                      <a:endParaRPr lang="en-US" dirty="0"/>
                    </a:p>
                  </a:txBody>
                  <a:tcPr/>
                </a:tc>
              </a:tr>
              <a:tr h="370840">
                <a:tc>
                  <a:txBody>
                    <a:bodyPr/>
                    <a:lstStyle/>
                    <a:p>
                      <a:r>
                        <a:rPr lang="en-US" dirty="0" smtClean="0"/>
                        <a:t>LinkedIn</a:t>
                      </a:r>
                      <a:endParaRPr lang="en-US" dirty="0"/>
                    </a:p>
                  </a:txBody>
                  <a:tcPr/>
                </a:tc>
                <a:tc>
                  <a:txBody>
                    <a:bodyPr/>
                    <a:lstStyle/>
                    <a:p>
                      <a:r>
                        <a:rPr lang="en-US" dirty="0" smtClean="0"/>
                        <a:t>Free</a:t>
                      </a:r>
                      <a:endParaRPr lang="en-US" dirty="0"/>
                    </a:p>
                  </a:txBody>
                  <a:tcPr/>
                </a:tc>
              </a:tr>
              <a:tr h="370840">
                <a:tc>
                  <a:txBody>
                    <a:bodyPr/>
                    <a:lstStyle/>
                    <a:p>
                      <a:r>
                        <a:rPr lang="en-US" dirty="0" smtClean="0"/>
                        <a:t>Twitter</a:t>
                      </a:r>
                      <a:endParaRPr lang="en-US" dirty="0"/>
                    </a:p>
                  </a:txBody>
                  <a:tcPr/>
                </a:tc>
                <a:tc>
                  <a:txBody>
                    <a:bodyPr/>
                    <a:lstStyle/>
                    <a:p>
                      <a:r>
                        <a:rPr lang="en-US" dirty="0" smtClean="0"/>
                        <a:t>Free</a:t>
                      </a:r>
                      <a:endParaRPr lang="en-US" dirty="0"/>
                    </a:p>
                  </a:txBody>
                  <a:tcPr/>
                </a:tc>
              </a:tr>
              <a:tr h="370840">
                <a:tc>
                  <a:txBody>
                    <a:bodyPr/>
                    <a:lstStyle/>
                    <a:p>
                      <a:r>
                        <a:rPr lang="en-US" dirty="0" smtClean="0"/>
                        <a:t>Education seminar</a:t>
                      </a:r>
                      <a:endParaRPr lang="en-US" dirty="0"/>
                    </a:p>
                  </a:txBody>
                  <a:tcPr/>
                </a:tc>
                <a:tc>
                  <a:txBody>
                    <a:bodyPr/>
                    <a:lstStyle/>
                    <a:p>
                      <a:r>
                        <a:rPr lang="en-US" dirty="0" smtClean="0"/>
                        <a:t>$2500</a:t>
                      </a:r>
                      <a:r>
                        <a:rPr lang="en-US" baseline="0" dirty="0" smtClean="0"/>
                        <a:t> rental cost per seminar </a:t>
                      </a:r>
                    </a:p>
                    <a:p>
                      <a:r>
                        <a:rPr lang="en-US" baseline="0" dirty="0" smtClean="0"/>
                        <a:t>Free for Eventbrite </a:t>
                      </a:r>
                      <a:endParaRPr lang="en-US" dirty="0"/>
                    </a:p>
                  </a:txBody>
                  <a:tcPr/>
                </a:tc>
              </a:tr>
              <a:tr h="370840">
                <a:tc>
                  <a:txBody>
                    <a:bodyPr/>
                    <a:lstStyle/>
                    <a:p>
                      <a:r>
                        <a:rPr lang="en-US" dirty="0" smtClean="0"/>
                        <a:t>Interview by TV</a:t>
                      </a:r>
                      <a:endParaRPr lang="en-US" dirty="0"/>
                    </a:p>
                  </a:txBody>
                  <a:tcPr/>
                </a:tc>
                <a:tc>
                  <a:txBody>
                    <a:bodyPr/>
                    <a:lstStyle/>
                    <a:p>
                      <a:r>
                        <a:rPr lang="en-US" dirty="0" smtClean="0"/>
                        <a:t>Free</a:t>
                      </a:r>
                      <a:endParaRPr lang="en-US" dirty="0"/>
                    </a:p>
                  </a:txBody>
                  <a:tcPr/>
                </a:tc>
              </a:tr>
              <a:tr h="370840">
                <a:tc>
                  <a:txBody>
                    <a:bodyPr/>
                    <a:lstStyle/>
                    <a:p>
                      <a:r>
                        <a:rPr lang="en-US" dirty="0" smtClean="0"/>
                        <a:t>Interview</a:t>
                      </a:r>
                      <a:r>
                        <a:rPr lang="en-US" baseline="0" dirty="0" smtClean="0"/>
                        <a:t> by newspaper</a:t>
                      </a:r>
                      <a:endParaRPr lang="en-US" dirty="0"/>
                    </a:p>
                  </a:txBody>
                  <a:tcPr/>
                </a:tc>
                <a:tc>
                  <a:txBody>
                    <a:bodyPr/>
                    <a:lstStyle/>
                    <a:p>
                      <a:r>
                        <a:rPr lang="en-US" dirty="0" smtClean="0"/>
                        <a:t>Free</a:t>
                      </a:r>
                      <a:endParaRPr lang="en-US" dirty="0"/>
                    </a:p>
                  </a:txBody>
                  <a:tcPr/>
                </a:tc>
              </a:tr>
            </a:tbl>
          </a:graphicData>
        </a:graphic>
      </p:graphicFrame>
    </p:spTree>
    <p:extLst>
      <p:ext uri="{BB962C8B-B14F-4D97-AF65-F5344CB8AC3E}">
        <p14:creationId xmlns:p14="http://schemas.microsoft.com/office/powerpoint/2010/main" val="2012867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60909" y="808522"/>
            <a:ext cx="9673390" cy="5255394"/>
          </a:xfrm>
          <a:prstGeom prst="rect">
            <a:avLst/>
          </a:prstGeom>
        </p:spPr>
      </p:pic>
    </p:spTree>
    <p:extLst>
      <p:ext uri="{BB962C8B-B14F-4D97-AF65-F5344CB8AC3E}">
        <p14:creationId xmlns:p14="http://schemas.microsoft.com/office/powerpoint/2010/main" val="9016923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30960" y="772160"/>
            <a:ext cx="9530080" cy="5476240"/>
          </a:xfrm>
          <a:prstGeom prst="rect">
            <a:avLst/>
          </a:prstGeom>
        </p:spPr>
      </p:pic>
    </p:spTree>
    <p:extLst>
      <p:ext uri="{BB962C8B-B14F-4D97-AF65-F5344CB8AC3E}">
        <p14:creationId xmlns:p14="http://schemas.microsoft.com/office/powerpoint/2010/main" val="746554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80160" y="762000"/>
            <a:ext cx="9682480" cy="5435600"/>
          </a:xfrm>
          <a:prstGeom prst="rect">
            <a:avLst/>
          </a:prstGeom>
        </p:spPr>
      </p:pic>
    </p:spTree>
    <p:extLst>
      <p:ext uri="{BB962C8B-B14F-4D97-AF65-F5344CB8AC3E}">
        <p14:creationId xmlns:p14="http://schemas.microsoft.com/office/powerpoint/2010/main" val="2085324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61440" y="812800"/>
            <a:ext cx="9469120" cy="5171440"/>
          </a:xfrm>
          <a:prstGeom prst="rect">
            <a:avLst/>
          </a:prstGeom>
        </p:spPr>
      </p:pic>
    </p:spTree>
    <p:extLst>
      <p:ext uri="{BB962C8B-B14F-4D97-AF65-F5344CB8AC3E}">
        <p14:creationId xmlns:p14="http://schemas.microsoft.com/office/powerpoint/2010/main" val="3274395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96364" y="831532"/>
            <a:ext cx="9342755" cy="5366068"/>
          </a:xfrm>
          <a:prstGeom prst="rect">
            <a:avLst/>
          </a:prstGeom>
        </p:spPr>
      </p:pic>
    </p:spTree>
    <p:extLst>
      <p:ext uri="{BB962C8B-B14F-4D97-AF65-F5344CB8AC3E}">
        <p14:creationId xmlns:p14="http://schemas.microsoft.com/office/powerpoint/2010/main" val="541312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91920" y="802640"/>
            <a:ext cx="9530080" cy="5486400"/>
          </a:xfrm>
          <a:prstGeom prst="rect">
            <a:avLst/>
          </a:prstGeom>
        </p:spPr>
      </p:pic>
    </p:spTree>
    <p:extLst>
      <p:ext uri="{BB962C8B-B14F-4D97-AF65-F5344CB8AC3E}">
        <p14:creationId xmlns:p14="http://schemas.microsoft.com/office/powerpoint/2010/main" val="2856089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90320" y="731520"/>
            <a:ext cx="9570720" cy="5405120"/>
          </a:xfrm>
          <a:prstGeom prst="rect">
            <a:avLst/>
          </a:prstGeom>
        </p:spPr>
      </p:pic>
    </p:spTree>
    <p:extLst>
      <p:ext uri="{BB962C8B-B14F-4D97-AF65-F5344CB8AC3E}">
        <p14:creationId xmlns:p14="http://schemas.microsoft.com/office/powerpoint/2010/main" val="21206539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239520" y="670560"/>
            <a:ext cx="9540240" cy="5608320"/>
          </a:xfrm>
          <a:prstGeom prst="rect">
            <a:avLst/>
          </a:prstGeom>
        </p:spPr>
      </p:pic>
    </p:spTree>
    <p:extLst>
      <p:ext uri="{BB962C8B-B14F-4D97-AF65-F5344CB8AC3E}">
        <p14:creationId xmlns:p14="http://schemas.microsoft.com/office/powerpoint/2010/main" val="28993092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432560" y="853440"/>
            <a:ext cx="9489440" cy="5415280"/>
          </a:xfrm>
          <a:prstGeom prst="rect">
            <a:avLst/>
          </a:prstGeom>
        </p:spPr>
      </p:pic>
    </p:spTree>
    <p:extLst>
      <p:ext uri="{BB962C8B-B14F-4D97-AF65-F5344CB8AC3E}">
        <p14:creationId xmlns:p14="http://schemas.microsoft.com/office/powerpoint/2010/main" val="20013465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for one time password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240722"/>
            <a:ext cx="9872663" cy="3671955"/>
          </a:xfrm>
        </p:spPr>
      </p:pic>
    </p:spTree>
    <p:extLst>
      <p:ext uri="{BB962C8B-B14F-4D97-AF65-F5344CB8AC3E}">
        <p14:creationId xmlns:p14="http://schemas.microsoft.com/office/powerpoint/2010/main" val="716747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 transfer mechanism for Lenders and Borrowers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44289685"/>
              </p:ext>
            </p:extLst>
          </p:nvPr>
        </p:nvGraphicFramePr>
        <p:xfrm>
          <a:off x="1143000" y="2057400"/>
          <a:ext cx="9872664" cy="1833880"/>
        </p:xfrm>
        <a:graphic>
          <a:graphicData uri="http://schemas.openxmlformats.org/drawingml/2006/table">
            <a:tbl>
              <a:tblPr firstRow="1" bandRow="1">
                <a:tableStyleId>{5C22544A-7EE6-4342-B048-85BDC9FD1C3A}</a:tableStyleId>
              </a:tblPr>
              <a:tblGrid>
                <a:gridCol w="4936332"/>
                <a:gridCol w="4936332"/>
              </a:tblGrid>
              <a:tr h="370840">
                <a:tc>
                  <a:txBody>
                    <a:bodyPr/>
                    <a:lstStyle/>
                    <a:p>
                      <a:r>
                        <a:rPr lang="en-US" dirty="0" smtClean="0"/>
                        <a:t>Lenders</a:t>
                      </a:r>
                      <a:endParaRPr lang="en-US" dirty="0"/>
                    </a:p>
                  </a:txBody>
                  <a:tcPr/>
                </a:tc>
                <a:tc>
                  <a:txBody>
                    <a:bodyPr/>
                    <a:lstStyle/>
                    <a:p>
                      <a:r>
                        <a:rPr lang="en-US" dirty="0" smtClean="0"/>
                        <a:t>Borrowers</a:t>
                      </a:r>
                      <a:endParaRPr lang="en-US" dirty="0"/>
                    </a:p>
                  </a:txBody>
                  <a:tcPr/>
                </a:tc>
              </a:tr>
              <a:tr h="370840">
                <a:tc>
                  <a:txBody>
                    <a:bodyPr/>
                    <a:lstStyle/>
                    <a:p>
                      <a:r>
                        <a:rPr lang="en-US" dirty="0" smtClean="0"/>
                        <a:t>  The lender transfers money from</a:t>
                      </a:r>
                      <a:r>
                        <a:rPr lang="en-US" baseline="0" dirty="0" smtClean="0"/>
                        <a:t> the </a:t>
                      </a:r>
                      <a:r>
                        <a:rPr lang="en-US" dirty="0" smtClean="0"/>
                        <a:t>bank account that he provided in the application process</a:t>
                      </a:r>
                      <a:r>
                        <a:rPr lang="en-US" baseline="0" dirty="0" smtClean="0"/>
                        <a:t> to the HKTC-Monexo Administrative Account.</a:t>
                      </a:r>
                      <a:endParaRPr lang="en-US" dirty="0" smtClean="0"/>
                    </a:p>
                    <a:p>
                      <a:endParaRPr lang="en-US" dirty="0"/>
                    </a:p>
                  </a:txBody>
                  <a:tcPr/>
                </a:tc>
                <a:tc>
                  <a:txBody>
                    <a:bodyPr/>
                    <a:lstStyle/>
                    <a:p>
                      <a:r>
                        <a:rPr lang="en-US" sz="1800" b="0" i="0" kern="1200" dirty="0" smtClean="0">
                          <a:solidFill>
                            <a:schemeClr val="dk1"/>
                          </a:solidFill>
                          <a:effectLst/>
                          <a:latin typeface="+mn-lt"/>
                          <a:ea typeface="+mn-ea"/>
                          <a:cs typeface="+mn-cs"/>
                        </a:rPr>
                        <a:t>Monexo will disburse the money to borrower’s designated bank account as per the processing time taken by the bank.</a:t>
                      </a:r>
                      <a:endParaRPr lang="en-US" dirty="0"/>
                    </a:p>
                  </a:txBody>
                  <a:tcPr/>
                </a:tc>
              </a:tr>
            </a:tbl>
          </a:graphicData>
        </a:graphic>
      </p:graphicFrame>
    </p:spTree>
    <p:extLst>
      <p:ext uri="{BB962C8B-B14F-4D97-AF65-F5344CB8AC3E}">
        <p14:creationId xmlns:p14="http://schemas.microsoft.com/office/powerpoint/2010/main" val="2578135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8817" y="428846"/>
            <a:ext cx="3355003" cy="5967351"/>
          </a:xfrm>
          <a:prstGeom prst="rect">
            <a:avLst/>
          </a:prstGeom>
        </p:spPr>
      </p:pic>
      <p:sp>
        <p:nvSpPr>
          <p:cNvPr id="3" name="Title 2"/>
          <p:cNvSpPr>
            <a:spLocks noGrp="1"/>
          </p:cNvSpPr>
          <p:nvPr>
            <p:ph type="title"/>
          </p:nvPr>
        </p:nvSpPr>
        <p:spPr/>
        <p:txBody>
          <a:bodyPr/>
          <a:lstStyle/>
          <a:p>
            <a:r>
              <a:rPr lang="en-US" dirty="0" smtClean="0"/>
              <a:t>Phone Verification</a:t>
            </a:r>
            <a:endParaRPr lang="en-US" dirty="0"/>
          </a:p>
        </p:txBody>
      </p:sp>
    </p:spTree>
    <p:extLst>
      <p:ext uri="{BB962C8B-B14F-4D97-AF65-F5344CB8AC3E}">
        <p14:creationId xmlns:p14="http://schemas.microsoft.com/office/powerpoint/2010/main" val="25672781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Email for requesting documents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329022"/>
            <a:ext cx="9872663" cy="3495356"/>
          </a:xfrm>
        </p:spPr>
      </p:pic>
    </p:spTree>
    <p:extLst>
      <p:ext uri="{BB962C8B-B14F-4D97-AF65-F5344CB8AC3E}">
        <p14:creationId xmlns:p14="http://schemas.microsoft.com/office/powerpoint/2010/main" val="3871531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61440" y="711200"/>
            <a:ext cx="9408160" cy="5537200"/>
          </a:xfrm>
          <a:prstGeom prst="rect">
            <a:avLst/>
          </a:prstGeom>
        </p:spPr>
      </p:pic>
    </p:spTree>
    <p:extLst>
      <p:ext uri="{BB962C8B-B14F-4D97-AF65-F5344CB8AC3E}">
        <p14:creationId xmlns:p14="http://schemas.microsoft.com/office/powerpoint/2010/main" val="25263773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381760" y="690880"/>
            <a:ext cx="9367520" cy="5516880"/>
          </a:xfrm>
          <a:prstGeom prst="rect">
            <a:avLst/>
          </a:prstGeom>
        </p:spPr>
      </p:pic>
    </p:spTree>
    <p:extLst>
      <p:ext uri="{BB962C8B-B14F-4D97-AF65-F5344CB8AC3E}">
        <p14:creationId xmlns:p14="http://schemas.microsoft.com/office/powerpoint/2010/main" val="11435136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280160" y="680720"/>
            <a:ext cx="9550400" cy="5547360"/>
          </a:xfrm>
          <a:prstGeom prst="rect">
            <a:avLst/>
          </a:prstGeom>
        </p:spPr>
      </p:pic>
    </p:spTree>
    <p:extLst>
      <p:ext uri="{BB962C8B-B14F-4D97-AF65-F5344CB8AC3E}">
        <p14:creationId xmlns:p14="http://schemas.microsoft.com/office/powerpoint/2010/main" val="11440402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Borrowers</a:t>
            </a:r>
            <a:endParaRPr lang="en-US" dirty="0"/>
          </a:p>
        </p:txBody>
      </p:sp>
      <p:sp>
        <p:nvSpPr>
          <p:cNvPr id="6" name="Text Placeholder 5"/>
          <p:cNvSpPr>
            <a:spLocks noGrp="1"/>
          </p:cNvSpPr>
          <p:nvPr>
            <p:ph type="body" idx="1"/>
          </p:nvPr>
        </p:nvSpPr>
        <p:spPr/>
        <p:txBody>
          <a:bodyPr/>
          <a:lstStyle/>
          <a:p>
            <a:r>
              <a:rPr lang="en-US" dirty="0" smtClean="0"/>
              <a:t>Print Screen + T&amp;C</a:t>
            </a:r>
            <a:endParaRPr lang="en-US" dirty="0"/>
          </a:p>
        </p:txBody>
      </p:sp>
    </p:spTree>
    <p:extLst>
      <p:ext uri="{BB962C8B-B14F-4D97-AF65-F5344CB8AC3E}">
        <p14:creationId xmlns:p14="http://schemas.microsoft.com/office/powerpoint/2010/main" val="4061160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244600" y="721042"/>
            <a:ext cx="9616440" cy="5435918"/>
          </a:xfrm>
          <a:prstGeom prst="rect">
            <a:avLst/>
          </a:prstGeom>
        </p:spPr>
      </p:pic>
    </p:spTree>
    <p:extLst>
      <p:ext uri="{BB962C8B-B14F-4D97-AF65-F5344CB8AC3E}">
        <p14:creationId xmlns:p14="http://schemas.microsoft.com/office/powerpoint/2010/main" val="33921385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52880" y="853440"/>
            <a:ext cx="9337040" cy="5212080"/>
          </a:xfrm>
          <a:prstGeom prst="rect">
            <a:avLst/>
          </a:prstGeom>
        </p:spPr>
      </p:pic>
    </p:spTree>
    <p:extLst>
      <p:ext uri="{BB962C8B-B14F-4D97-AF65-F5344CB8AC3E}">
        <p14:creationId xmlns:p14="http://schemas.microsoft.com/office/powerpoint/2010/main" val="487883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91920" y="792480"/>
            <a:ext cx="9580880" cy="5283200"/>
          </a:xfrm>
          <a:prstGeom prst="rect">
            <a:avLst/>
          </a:prstGeom>
        </p:spPr>
      </p:pic>
    </p:spTree>
    <p:extLst>
      <p:ext uri="{BB962C8B-B14F-4D97-AF65-F5344CB8AC3E}">
        <p14:creationId xmlns:p14="http://schemas.microsoft.com/office/powerpoint/2010/main" val="17187253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41120" y="944880"/>
            <a:ext cx="9530080" cy="5191760"/>
          </a:xfrm>
          <a:prstGeom prst="rect">
            <a:avLst/>
          </a:prstGeom>
        </p:spPr>
      </p:pic>
    </p:spTree>
    <p:extLst>
      <p:ext uri="{BB962C8B-B14F-4D97-AF65-F5344CB8AC3E}">
        <p14:creationId xmlns:p14="http://schemas.microsoft.com/office/powerpoint/2010/main" val="1072510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609600"/>
            <a:ext cx="9875520" cy="1053947"/>
          </a:xfrm>
        </p:spPr>
        <p:txBody>
          <a:bodyPr>
            <a:normAutofit fontScale="90000"/>
          </a:bodyPr>
          <a:lstStyle/>
          <a:p>
            <a:r>
              <a:rPr lang="en-US" dirty="0" smtClean="0"/>
              <a:t>Return and costs for Lenders and Borrowers </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795961936"/>
              </p:ext>
            </p:extLst>
          </p:nvPr>
        </p:nvGraphicFramePr>
        <p:xfrm>
          <a:off x="1142998" y="1784732"/>
          <a:ext cx="9968024" cy="4474713"/>
        </p:xfrm>
        <a:graphic>
          <a:graphicData uri="http://schemas.openxmlformats.org/drawingml/2006/table">
            <a:tbl>
              <a:tblPr firstRow="1" bandRow="1">
                <a:tableStyleId>{5C22544A-7EE6-4342-B048-85BDC9FD1C3A}</a:tableStyleId>
              </a:tblPr>
              <a:tblGrid>
                <a:gridCol w="4984012"/>
                <a:gridCol w="4984012"/>
              </a:tblGrid>
              <a:tr h="327116">
                <a:tc>
                  <a:txBody>
                    <a:bodyPr/>
                    <a:lstStyle/>
                    <a:p>
                      <a:r>
                        <a:rPr lang="en-US" dirty="0" smtClean="0"/>
                        <a:t>Return</a:t>
                      </a:r>
                      <a:r>
                        <a:rPr lang="en-US" baseline="0" dirty="0" smtClean="0"/>
                        <a:t> and costs for Lenders</a:t>
                      </a:r>
                      <a:endParaRPr lang="en-US" dirty="0"/>
                    </a:p>
                  </a:txBody>
                  <a:tcPr/>
                </a:tc>
                <a:tc>
                  <a:txBody>
                    <a:bodyPr/>
                    <a:lstStyle/>
                    <a:p>
                      <a:r>
                        <a:rPr lang="en-US" dirty="0" smtClean="0"/>
                        <a:t>Costs for Borrowers</a:t>
                      </a:r>
                      <a:endParaRPr lang="en-US" dirty="0"/>
                    </a:p>
                  </a:txBody>
                  <a:tcPr/>
                </a:tc>
              </a:tr>
              <a:tr h="13084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(Return)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Interest</a:t>
                      </a:r>
                      <a:r>
                        <a:rPr lang="en-US" baseline="0" dirty="0" smtClean="0"/>
                        <a:t> rates from 7% to 15% based on risk appetite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(Cost)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Interest rates on the loans</a:t>
                      </a:r>
                      <a:r>
                        <a:rPr lang="en-US" baseline="0" dirty="0" smtClean="0"/>
                        <a:t> </a:t>
                      </a:r>
                      <a:r>
                        <a:rPr lang="en-US" dirty="0" smtClean="0"/>
                        <a:t>from 7.73% to 32.55% for Personal Installment Loan and 7% to 22% for Rent Cash-in Loan.</a:t>
                      </a:r>
                    </a:p>
                  </a:txBody>
                  <a:tcPr/>
                </a:tc>
              </a:tr>
              <a:tr h="1063128">
                <a:tc>
                  <a:txBody>
                    <a:bodyPr/>
                    <a:lstStyle/>
                    <a:p>
                      <a:r>
                        <a:rPr lang="en-US" sz="1800" b="0" i="0" kern="1200" dirty="0" smtClean="0">
                          <a:solidFill>
                            <a:schemeClr val="dk1"/>
                          </a:solidFill>
                          <a:effectLst/>
                          <a:latin typeface="+mn-lt"/>
                          <a:ea typeface="+mn-ea"/>
                          <a:cs typeface="+mn-cs"/>
                        </a:rPr>
                        <a:t>(Cost)</a:t>
                      </a:r>
                    </a:p>
                    <a:p>
                      <a:r>
                        <a:rPr lang="en-US" sz="1800" b="0" i="0" kern="1200" dirty="0" smtClean="0">
                          <a:solidFill>
                            <a:schemeClr val="dk1"/>
                          </a:solidFill>
                          <a:effectLst/>
                          <a:latin typeface="+mn-lt"/>
                          <a:ea typeface="+mn-ea"/>
                          <a:cs typeface="+mn-cs"/>
                        </a:rPr>
                        <a:t>A</a:t>
                      </a:r>
                      <a:r>
                        <a:rPr lang="en-US" sz="1800" b="0" i="0" kern="1200" baseline="0" dirty="0" smtClean="0">
                          <a:solidFill>
                            <a:schemeClr val="dk1"/>
                          </a:solidFill>
                          <a:effectLst/>
                          <a:latin typeface="+mn-lt"/>
                          <a:ea typeface="+mn-ea"/>
                          <a:cs typeface="+mn-cs"/>
                        </a:rPr>
                        <a:t>n </a:t>
                      </a:r>
                      <a:r>
                        <a:rPr lang="en-US" sz="1800" b="0" i="0" kern="1200" dirty="0" smtClean="0">
                          <a:solidFill>
                            <a:schemeClr val="dk1"/>
                          </a:solidFill>
                          <a:effectLst/>
                          <a:latin typeface="+mn-lt"/>
                          <a:ea typeface="+mn-ea"/>
                          <a:cs typeface="+mn-cs"/>
                        </a:rPr>
                        <a:t>one-time non-refundable application fee</a:t>
                      </a:r>
                      <a:endParaRPr lang="en-US" dirty="0"/>
                    </a:p>
                  </a:txBody>
                  <a:tcPr/>
                </a:tc>
                <a:tc>
                  <a:txBody>
                    <a:bodyPr/>
                    <a:lstStyle/>
                    <a:p>
                      <a:pPr marL="0" indent="0">
                        <a:buNone/>
                      </a:pPr>
                      <a:r>
                        <a:rPr lang="en-US" dirty="0" smtClean="0"/>
                        <a:t>(Cost)</a:t>
                      </a:r>
                    </a:p>
                    <a:p>
                      <a:pPr marL="0" indent="0">
                        <a:buNone/>
                      </a:pPr>
                      <a:r>
                        <a:rPr lang="en-US" dirty="0" smtClean="0"/>
                        <a:t>A fixed non-refundable application fee to register as a borrower at Monexo. </a:t>
                      </a:r>
                    </a:p>
                  </a:txBody>
                  <a:tcPr/>
                </a:tc>
              </a:tr>
              <a:tr h="1553802">
                <a:tc>
                  <a:txBody>
                    <a:bodyPr/>
                    <a:lstStyle/>
                    <a:p>
                      <a:r>
                        <a:rPr lang="en-US" sz="1800" b="0" i="0" kern="1200" dirty="0" smtClean="0">
                          <a:solidFill>
                            <a:schemeClr val="dk1"/>
                          </a:solidFill>
                          <a:effectLst/>
                          <a:latin typeface="+mn-lt"/>
                          <a:ea typeface="+mn-ea"/>
                          <a:cs typeface="+mn-cs"/>
                        </a:rPr>
                        <a:t>(Cost)</a:t>
                      </a:r>
                    </a:p>
                    <a:p>
                      <a:r>
                        <a:rPr lang="en-US" sz="1800" b="0" i="0" kern="1200" dirty="0" smtClean="0">
                          <a:solidFill>
                            <a:schemeClr val="dk1"/>
                          </a:solidFill>
                          <a:effectLst/>
                          <a:latin typeface="+mn-lt"/>
                          <a:ea typeface="+mn-ea"/>
                          <a:cs typeface="+mn-cs"/>
                        </a:rPr>
                        <a:t>A</a:t>
                      </a:r>
                      <a:r>
                        <a:rPr lang="en-US" sz="1800" b="0" i="0" kern="1200" baseline="0" dirty="0" smtClean="0">
                          <a:solidFill>
                            <a:schemeClr val="dk1"/>
                          </a:solidFill>
                          <a:effectLst/>
                          <a:latin typeface="+mn-lt"/>
                          <a:ea typeface="+mn-ea"/>
                          <a:cs typeface="+mn-cs"/>
                        </a:rPr>
                        <a:t> servicing fee </a:t>
                      </a:r>
                      <a:r>
                        <a:rPr lang="en-US" sz="1800" b="0" i="0" kern="1200" dirty="0" smtClean="0">
                          <a:solidFill>
                            <a:schemeClr val="dk1"/>
                          </a:solidFill>
                          <a:effectLst/>
                          <a:latin typeface="+mn-lt"/>
                          <a:ea typeface="+mn-ea"/>
                          <a:cs typeface="+mn-cs"/>
                        </a:rPr>
                        <a:t>to a percentage of the monthly loan repayments from borrowers.</a:t>
                      </a:r>
                      <a:endParaRPr lang="en-US" dirty="0"/>
                    </a:p>
                  </a:txBody>
                  <a:tcPr/>
                </a:tc>
                <a:tc>
                  <a:txBody>
                    <a:bodyPr/>
                    <a:lstStyle/>
                    <a:p>
                      <a:r>
                        <a:rPr lang="en-US" dirty="0" smtClean="0"/>
                        <a:t>(Cost)</a:t>
                      </a:r>
                    </a:p>
                    <a:p>
                      <a:r>
                        <a:rPr lang="en-US" dirty="0" smtClean="0"/>
                        <a:t>A</a:t>
                      </a:r>
                      <a:r>
                        <a:rPr lang="en-US" baseline="0" dirty="0" smtClean="0"/>
                        <a:t> servicing fee (</a:t>
                      </a:r>
                      <a:r>
                        <a:rPr lang="en-US" dirty="0" smtClean="0"/>
                        <a:t>2% to 4% on funded loan amount) depending on borrower’s Monexo rating</a:t>
                      </a:r>
                      <a:r>
                        <a:rPr lang="en-US" baseline="0" dirty="0" smtClean="0"/>
                        <a:t> </a:t>
                      </a:r>
                      <a:r>
                        <a:rPr lang="en-US" dirty="0" smtClean="0"/>
                        <a:t>which will be deducted by the trust company from</a:t>
                      </a:r>
                      <a:r>
                        <a:rPr lang="en-US" baseline="0" dirty="0" smtClean="0"/>
                        <a:t> </a:t>
                      </a:r>
                      <a:r>
                        <a:rPr lang="en-US" dirty="0" smtClean="0"/>
                        <a:t>loan disbursement prior to depositing the funds in borrower’s account.</a:t>
                      </a:r>
                    </a:p>
                  </a:txBody>
                  <a:tcPr/>
                </a:tc>
              </a:tr>
            </a:tbl>
          </a:graphicData>
        </a:graphic>
      </p:graphicFrame>
    </p:spTree>
    <p:extLst>
      <p:ext uri="{BB962C8B-B14F-4D97-AF65-F5344CB8AC3E}">
        <p14:creationId xmlns:p14="http://schemas.microsoft.com/office/powerpoint/2010/main" val="20011516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91920" y="853440"/>
            <a:ext cx="9326880" cy="4998720"/>
          </a:xfrm>
          <a:prstGeom prst="rect">
            <a:avLst/>
          </a:prstGeom>
        </p:spPr>
      </p:pic>
    </p:spTree>
    <p:extLst>
      <p:ext uri="{BB962C8B-B14F-4D97-AF65-F5344CB8AC3E}">
        <p14:creationId xmlns:p14="http://schemas.microsoft.com/office/powerpoint/2010/main" val="12928913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54760" y="771842"/>
            <a:ext cx="9748520" cy="5354638"/>
          </a:xfrm>
          <a:prstGeom prst="rect">
            <a:avLst/>
          </a:prstGeom>
        </p:spPr>
      </p:pic>
    </p:spTree>
    <p:extLst>
      <p:ext uri="{BB962C8B-B14F-4D97-AF65-F5344CB8AC3E}">
        <p14:creationId xmlns:p14="http://schemas.microsoft.com/office/powerpoint/2010/main" val="13164566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70000" y="822960"/>
            <a:ext cx="9733280" cy="5262880"/>
          </a:xfrm>
          <a:prstGeom prst="rect">
            <a:avLst/>
          </a:prstGeom>
        </p:spPr>
      </p:pic>
    </p:spTree>
    <p:extLst>
      <p:ext uri="{BB962C8B-B14F-4D97-AF65-F5344CB8AC3E}">
        <p14:creationId xmlns:p14="http://schemas.microsoft.com/office/powerpoint/2010/main" val="39265014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03680" y="924560"/>
            <a:ext cx="9255760" cy="5080000"/>
          </a:xfrm>
          <a:prstGeom prst="rect">
            <a:avLst/>
          </a:prstGeom>
        </p:spPr>
      </p:pic>
    </p:spTree>
    <p:extLst>
      <p:ext uri="{BB962C8B-B14F-4D97-AF65-F5344CB8AC3E}">
        <p14:creationId xmlns:p14="http://schemas.microsoft.com/office/powerpoint/2010/main" val="19551298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22400" y="944880"/>
            <a:ext cx="9428480" cy="5222240"/>
          </a:xfrm>
          <a:prstGeom prst="rect">
            <a:avLst/>
          </a:prstGeom>
        </p:spPr>
      </p:pic>
    </p:spTree>
    <p:extLst>
      <p:ext uri="{BB962C8B-B14F-4D97-AF65-F5344CB8AC3E}">
        <p14:creationId xmlns:p14="http://schemas.microsoft.com/office/powerpoint/2010/main" val="19833707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81760" y="873760"/>
            <a:ext cx="9611360" cy="5405120"/>
          </a:xfrm>
          <a:prstGeom prst="rect">
            <a:avLst/>
          </a:prstGeom>
        </p:spPr>
      </p:pic>
    </p:spTree>
    <p:extLst>
      <p:ext uri="{BB962C8B-B14F-4D97-AF65-F5344CB8AC3E}">
        <p14:creationId xmlns:p14="http://schemas.microsoft.com/office/powerpoint/2010/main" val="1827096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54480" y="914400"/>
            <a:ext cx="9052560" cy="5069840"/>
          </a:xfrm>
          <a:prstGeom prst="rect">
            <a:avLst/>
          </a:prstGeom>
        </p:spPr>
      </p:pic>
    </p:spTree>
    <p:extLst>
      <p:ext uri="{BB962C8B-B14F-4D97-AF65-F5344CB8AC3E}">
        <p14:creationId xmlns:p14="http://schemas.microsoft.com/office/powerpoint/2010/main" val="20775662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391920" y="944880"/>
            <a:ext cx="9479280" cy="5191760"/>
          </a:xfrm>
          <a:prstGeom prst="rect">
            <a:avLst/>
          </a:prstGeom>
        </p:spPr>
      </p:pic>
    </p:spTree>
    <p:extLst>
      <p:ext uri="{BB962C8B-B14F-4D97-AF65-F5344CB8AC3E}">
        <p14:creationId xmlns:p14="http://schemas.microsoft.com/office/powerpoint/2010/main" val="19396465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219200" y="802640"/>
            <a:ext cx="9652000" cy="5273040"/>
          </a:xfrm>
          <a:prstGeom prst="rect">
            <a:avLst/>
          </a:prstGeom>
        </p:spPr>
      </p:pic>
    </p:spTree>
    <p:extLst>
      <p:ext uri="{BB962C8B-B14F-4D97-AF65-F5344CB8AC3E}">
        <p14:creationId xmlns:p14="http://schemas.microsoft.com/office/powerpoint/2010/main" val="24848013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2080" y="751840"/>
            <a:ext cx="9611360" cy="5313680"/>
          </a:xfrm>
          <a:prstGeom prst="rect">
            <a:avLst/>
          </a:prstGeom>
        </p:spPr>
      </p:pic>
    </p:spTree>
    <p:extLst>
      <p:ext uri="{BB962C8B-B14F-4D97-AF65-F5344CB8AC3E}">
        <p14:creationId xmlns:p14="http://schemas.microsoft.com/office/powerpoint/2010/main" val="3472345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Minimum investment amount and average loan size at Monexo </a:t>
            </a:r>
            <a:endParaRPr lang="en-US" dirty="0"/>
          </a:p>
        </p:txBody>
      </p:sp>
      <p:sp>
        <p:nvSpPr>
          <p:cNvPr id="3" name="Content Placeholder 2"/>
          <p:cNvSpPr>
            <a:spLocks noGrp="1"/>
          </p:cNvSpPr>
          <p:nvPr>
            <p:ph idx="1"/>
          </p:nvPr>
        </p:nvSpPr>
        <p:spPr/>
        <p:txBody>
          <a:bodyPr/>
          <a:lstStyle/>
          <a:p>
            <a:r>
              <a:rPr lang="en-US" dirty="0"/>
              <a:t>As a lender, the minimum amount </a:t>
            </a:r>
            <a:r>
              <a:rPr lang="en-US" dirty="0" smtClean="0"/>
              <a:t>currently </a:t>
            </a:r>
            <a:r>
              <a:rPr lang="en-US" dirty="0"/>
              <a:t>require to open a new account is HKD 100,000</a:t>
            </a:r>
            <a:r>
              <a:rPr lang="en-US" dirty="0" smtClean="0"/>
              <a:t>.</a:t>
            </a:r>
          </a:p>
          <a:p>
            <a:r>
              <a:rPr lang="en-US" dirty="0" smtClean="0"/>
              <a:t>The current average loan size is HKD 300,000 </a:t>
            </a:r>
          </a:p>
          <a:p>
            <a:endParaRPr lang="en-US" dirty="0"/>
          </a:p>
        </p:txBody>
      </p:sp>
    </p:spTree>
    <p:extLst>
      <p:ext uri="{BB962C8B-B14F-4D97-AF65-F5344CB8AC3E}">
        <p14:creationId xmlns:p14="http://schemas.microsoft.com/office/powerpoint/2010/main" val="3447817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02080" y="812800"/>
            <a:ext cx="9530080" cy="5293360"/>
          </a:xfrm>
          <a:prstGeom prst="rect">
            <a:avLst/>
          </a:prstGeom>
        </p:spPr>
      </p:pic>
    </p:spTree>
    <p:extLst>
      <p:ext uri="{BB962C8B-B14F-4D97-AF65-F5344CB8AC3E}">
        <p14:creationId xmlns:p14="http://schemas.microsoft.com/office/powerpoint/2010/main" val="1401557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503680" y="883920"/>
            <a:ext cx="9276080" cy="5151120"/>
          </a:xfrm>
          <a:prstGeom prst="rect">
            <a:avLst/>
          </a:prstGeom>
        </p:spPr>
      </p:pic>
    </p:spTree>
    <p:extLst>
      <p:ext uri="{BB962C8B-B14F-4D97-AF65-F5344CB8AC3E}">
        <p14:creationId xmlns:p14="http://schemas.microsoft.com/office/powerpoint/2010/main" val="11882310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 - Monexo</a:t>
            </a:r>
            <a:endParaRPr lang="en-US" dirty="0"/>
          </a:p>
        </p:txBody>
      </p:sp>
      <p:sp>
        <p:nvSpPr>
          <p:cNvPr id="3" name="Content Placeholder 2"/>
          <p:cNvSpPr>
            <a:spLocks noGrp="1"/>
          </p:cNvSpPr>
          <p:nvPr>
            <p:ph idx="1"/>
          </p:nvPr>
        </p:nvSpPr>
        <p:spPr/>
        <p:txBody>
          <a:bodyPr/>
          <a:lstStyle/>
          <a:p>
            <a:r>
              <a:rPr lang="en-US" dirty="0" smtClean="0"/>
              <a:t>Main participants of business processes (scheme)</a:t>
            </a:r>
          </a:p>
          <a:p>
            <a:r>
              <a:rPr lang="en-US" dirty="0" smtClean="0"/>
              <a:t>Detail of workflow process</a:t>
            </a:r>
          </a:p>
          <a:p>
            <a:r>
              <a:rPr lang="en-US" dirty="0" smtClean="0"/>
              <a:t>Lenders – Borrowers</a:t>
            </a:r>
          </a:p>
          <a:p>
            <a:r>
              <a:rPr lang="en-US" dirty="0" smtClean="0"/>
              <a:t>Documents for credit requirements for lenders and borrowers</a:t>
            </a:r>
            <a:endParaRPr lang="en-US" dirty="0"/>
          </a:p>
        </p:txBody>
      </p:sp>
    </p:spTree>
    <p:extLst>
      <p:ext uri="{BB962C8B-B14F-4D97-AF65-F5344CB8AC3E}">
        <p14:creationId xmlns:p14="http://schemas.microsoft.com/office/powerpoint/2010/main" val="3490397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participants of business processes (scheme)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Monexo</a:t>
            </a:r>
          </a:p>
          <a:p>
            <a:pPr lvl="1"/>
            <a:r>
              <a:rPr lang="en-US" dirty="0" smtClean="0"/>
              <a:t>Online P2P lending marketplace</a:t>
            </a:r>
          </a:p>
          <a:p>
            <a:r>
              <a:rPr lang="en-US" dirty="0" smtClean="0"/>
              <a:t>HKTC</a:t>
            </a:r>
          </a:p>
          <a:p>
            <a:pPr lvl="1"/>
            <a:r>
              <a:rPr lang="en-US" dirty="0" smtClean="0"/>
              <a:t>HKTC is a 3</a:t>
            </a:r>
            <a:r>
              <a:rPr lang="en-US" baseline="30000" dirty="0" smtClean="0"/>
              <a:t>rd</a:t>
            </a:r>
            <a:r>
              <a:rPr lang="en-US" dirty="0" smtClean="0"/>
              <a:t> party trust company which holds all funds on behalf of the lenders and borrowers on the Monexo</a:t>
            </a:r>
            <a:r>
              <a:rPr lang="en-US" dirty="0"/>
              <a:t> </a:t>
            </a:r>
            <a:r>
              <a:rPr lang="en-US" dirty="0" smtClean="0"/>
              <a:t>marketplace</a:t>
            </a:r>
          </a:p>
          <a:p>
            <a:r>
              <a:rPr lang="en-US" dirty="0" smtClean="0"/>
              <a:t>AIG</a:t>
            </a:r>
          </a:p>
          <a:p>
            <a:pPr lvl="1"/>
            <a:r>
              <a:rPr lang="en-US" dirty="0" smtClean="0"/>
              <a:t>“AIG Monexo Protector” is an innovative insurance solution to benefit borrowers and lenders who enter into loans through Monexo’s P2P lending marketplace</a:t>
            </a:r>
          </a:p>
          <a:p>
            <a:r>
              <a:rPr lang="en-US" dirty="0" smtClean="0"/>
              <a:t>Lenders</a:t>
            </a:r>
          </a:p>
          <a:p>
            <a:pPr lvl="1"/>
            <a:r>
              <a:rPr lang="en-US" dirty="0" smtClean="0"/>
              <a:t>Individual or a business/company</a:t>
            </a:r>
          </a:p>
          <a:p>
            <a:r>
              <a:rPr lang="en-US" dirty="0" smtClean="0"/>
              <a:t>Borrowers</a:t>
            </a:r>
          </a:p>
          <a:p>
            <a:pPr lvl="1"/>
            <a:r>
              <a:rPr lang="en-US" dirty="0"/>
              <a:t>P</a:t>
            </a:r>
            <a:r>
              <a:rPr lang="en-US" dirty="0" smtClean="0"/>
              <a:t>roperty owners in Hong Kong and have rental income from that property</a:t>
            </a:r>
          </a:p>
          <a:p>
            <a:r>
              <a:rPr lang="en-US" dirty="0" smtClean="0"/>
              <a:t>Tenant</a:t>
            </a:r>
          </a:p>
          <a:p>
            <a:pPr lvl="1"/>
            <a:r>
              <a:rPr lang="en-US" dirty="0" smtClean="0"/>
              <a:t>Individual who pays rent to the borrower</a:t>
            </a:r>
          </a:p>
          <a:p>
            <a:endParaRPr lang="en-US" dirty="0"/>
          </a:p>
        </p:txBody>
      </p:sp>
    </p:spTree>
    <p:extLst>
      <p:ext uri="{BB962C8B-B14F-4D97-AF65-F5344CB8AC3E}">
        <p14:creationId xmlns:p14="http://schemas.microsoft.com/office/powerpoint/2010/main" val="22502446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5540" y="22940"/>
            <a:ext cx="8229600" cy="1143000"/>
          </a:xfrm>
        </p:spPr>
        <p:txBody>
          <a:bodyPr/>
          <a:lstStyle/>
          <a:p>
            <a:r>
              <a:rPr lang="en-US" altLang="zh-HK" dirty="0" smtClean="0"/>
              <a:t>How Monexo Works</a:t>
            </a:r>
            <a:endParaRPr lang="zh-HK" altLang="en-US" dirty="0"/>
          </a:p>
        </p:txBody>
      </p:sp>
      <p:sp>
        <p:nvSpPr>
          <p:cNvPr id="4" name="Rectangle 3"/>
          <p:cNvSpPr/>
          <p:nvPr/>
        </p:nvSpPr>
        <p:spPr>
          <a:xfrm>
            <a:off x="1775520" y="5661248"/>
            <a:ext cx="1008112"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Tenant</a:t>
            </a:r>
            <a:endParaRPr lang="zh-HK" altLang="en-US" dirty="0"/>
          </a:p>
        </p:txBody>
      </p:sp>
      <p:cxnSp>
        <p:nvCxnSpPr>
          <p:cNvPr id="17" name="Straight Connector 16"/>
          <p:cNvCxnSpPr/>
          <p:nvPr/>
        </p:nvCxnSpPr>
        <p:spPr>
          <a:xfrm flipV="1">
            <a:off x="2279576" y="3501008"/>
            <a:ext cx="0" cy="21602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279576" y="3501008"/>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567608" y="2996952"/>
            <a:ext cx="1152128"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Borrower (Landlord)</a:t>
            </a:r>
            <a:endParaRPr lang="zh-HK" altLang="en-US" dirty="0"/>
          </a:p>
        </p:txBody>
      </p:sp>
      <p:cxnSp>
        <p:nvCxnSpPr>
          <p:cNvPr id="32" name="Elbow Connector 31"/>
          <p:cNvCxnSpPr>
            <a:stCxn id="20" idx="0"/>
          </p:cNvCxnSpPr>
          <p:nvPr/>
        </p:nvCxnSpPr>
        <p:spPr>
          <a:xfrm rot="5400000" flipH="1" flipV="1">
            <a:off x="3827748" y="1160748"/>
            <a:ext cx="1152128" cy="2520280"/>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663952" y="1888192"/>
            <a:ext cx="0" cy="115212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5336000" y="3040320"/>
            <a:ext cx="1368152"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Monexo</a:t>
            </a:r>
            <a:endParaRPr lang="zh-HK" altLang="en-US" dirty="0"/>
          </a:p>
        </p:txBody>
      </p:sp>
      <p:sp>
        <p:nvSpPr>
          <p:cNvPr id="40" name="Rectangle 39"/>
          <p:cNvSpPr/>
          <p:nvPr/>
        </p:nvSpPr>
        <p:spPr>
          <a:xfrm>
            <a:off x="8112224" y="3024276"/>
            <a:ext cx="1368152"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Lenders</a:t>
            </a:r>
            <a:endParaRPr lang="zh-HK" altLang="en-US" dirty="0"/>
          </a:p>
        </p:txBody>
      </p:sp>
      <p:cxnSp>
        <p:nvCxnSpPr>
          <p:cNvPr id="41" name="Straight Arrow Connector 40"/>
          <p:cNvCxnSpPr/>
          <p:nvPr/>
        </p:nvCxnSpPr>
        <p:spPr>
          <a:xfrm flipH="1">
            <a:off x="6458654" y="1889468"/>
            <a:ext cx="1" cy="11348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Elbow Connector 41"/>
          <p:cNvCxnSpPr/>
          <p:nvPr/>
        </p:nvCxnSpPr>
        <p:spPr>
          <a:xfrm>
            <a:off x="6458651" y="1844824"/>
            <a:ext cx="2592288" cy="1152128"/>
          </a:xfrm>
          <a:prstGeom prst="bentConnector3">
            <a:avLst>
              <a:gd name="adj1" fmla="val 97221"/>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5336000" y="5517232"/>
            <a:ext cx="1624096" cy="1008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K" dirty="0"/>
              <a:t>HKTC-Monexo </a:t>
            </a:r>
            <a:r>
              <a:rPr lang="en-US" altLang="zh-HK" dirty="0" smtClean="0"/>
              <a:t>Administrative  </a:t>
            </a:r>
            <a:r>
              <a:rPr lang="en-US" altLang="zh-HK" dirty="0"/>
              <a:t>Account</a:t>
            </a:r>
            <a:endParaRPr lang="zh-HK" altLang="en-US" dirty="0"/>
          </a:p>
        </p:txBody>
      </p:sp>
      <p:sp>
        <p:nvSpPr>
          <p:cNvPr id="52" name="TextBox 51"/>
          <p:cNvSpPr txBox="1"/>
          <p:nvPr/>
        </p:nvSpPr>
        <p:spPr>
          <a:xfrm>
            <a:off x="1631504" y="4581128"/>
            <a:ext cx="648072" cy="369332"/>
          </a:xfrm>
          <a:prstGeom prst="rect">
            <a:avLst/>
          </a:prstGeom>
          <a:noFill/>
        </p:spPr>
        <p:txBody>
          <a:bodyPr wrap="square" rtlCol="0">
            <a:spAutoFit/>
          </a:bodyPr>
          <a:lstStyle/>
          <a:p>
            <a:r>
              <a:rPr lang="en-US" altLang="zh-HK" dirty="0"/>
              <a:t>Rent</a:t>
            </a:r>
            <a:endParaRPr lang="zh-HK" altLang="en-US" dirty="0"/>
          </a:p>
        </p:txBody>
      </p:sp>
      <p:sp>
        <p:nvSpPr>
          <p:cNvPr id="54" name="TextBox 53"/>
          <p:cNvSpPr txBox="1"/>
          <p:nvPr/>
        </p:nvSpPr>
        <p:spPr>
          <a:xfrm>
            <a:off x="3143672" y="1198494"/>
            <a:ext cx="2664296" cy="646331"/>
          </a:xfrm>
          <a:prstGeom prst="rect">
            <a:avLst/>
          </a:prstGeom>
          <a:noFill/>
        </p:spPr>
        <p:txBody>
          <a:bodyPr wrap="square" rtlCol="0">
            <a:spAutoFit/>
          </a:bodyPr>
          <a:lstStyle/>
          <a:p>
            <a:r>
              <a:rPr lang="en-US" altLang="zh-HK" dirty="0"/>
              <a:t>B1. Online Application and Document Upload</a:t>
            </a:r>
            <a:endParaRPr lang="zh-HK" altLang="en-US" dirty="0"/>
          </a:p>
        </p:txBody>
      </p:sp>
      <p:cxnSp>
        <p:nvCxnSpPr>
          <p:cNvPr id="56" name="Straight Arrow Connector 55"/>
          <p:cNvCxnSpPr/>
          <p:nvPr/>
        </p:nvCxnSpPr>
        <p:spPr>
          <a:xfrm flipH="1">
            <a:off x="3719736" y="3212976"/>
            <a:ext cx="16162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744430" y="2377918"/>
            <a:ext cx="2187166" cy="923330"/>
          </a:xfrm>
          <a:prstGeom prst="rect">
            <a:avLst/>
          </a:prstGeom>
          <a:noFill/>
        </p:spPr>
        <p:txBody>
          <a:bodyPr wrap="square" rtlCol="0">
            <a:spAutoFit/>
          </a:bodyPr>
          <a:lstStyle/>
          <a:p>
            <a:r>
              <a:rPr lang="en-US" altLang="zh-HK" dirty="0"/>
              <a:t>B2. Screening &amp; Indicative Interest Rate</a:t>
            </a:r>
            <a:endParaRPr lang="zh-HK" altLang="en-US" dirty="0"/>
          </a:p>
        </p:txBody>
      </p:sp>
      <p:cxnSp>
        <p:nvCxnSpPr>
          <p:cNvPr id="60" name="Straight Arrow Connector 59"/>
          <p:cNvCxnSpPr/>
          <p:nvPr/>
        </p:nvCxnSpPr>
        <p:spPr>
          <a:xfrm flipH="1">
            <a:off x="3744430" y="3861048"/>
            <a:ext cx="159157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610859" y="4003729"/>
            <a:ext cx="2346787" cy="923330"/>
          </a:xfrm>
          <a:prstGeom prst="rect">
            <a:avLst/>
          </a:prstGeom>
          <a:noFill/>
        </p:spPr>
        <p:txBody>
          <a:bodyPr wrap="square" rtlCol="0">
            <a:spAutoFit/>
          </a:bodyPr>
          <a:lstStyle/>
          <a:p>
            <a:r>
              <a:rPr lang="en-US" altLang="zh-HK" dirty="0"/>
              <a:t>B3. Interest Rate Acceptance or Reverse Bid Loan</a:t>
            </a:r>
            <a:endParaRPr lang="zh-HK" altLang="en-US" dirty="0"/>
          </a:p>
        </p:txBody>
      </p:sp>
      <p:cxnSp>
        <p:nvCxnSpPr>
          <p:cNvPr id="67" name="Elbow Connector 66"/>
          <p:cNvCxnSpPr>
            <a:endCxn id="20" idx="2"/>
          </p:cNvCxnSpPr>
          <p:nvPr/>
        </p:nvCxnSpPr>
        <p:spPr>
          <a:xfrm rot="10800000">
            <a:off x="3143672" y="4005064"/>
            <a:ext cx="2192328" cy="18002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231723" y="5332566"/>
            <a:ext cx="2016224" cy="369332"/>
          </a:xfrm>
          <a:prstGeom prst="rect">
            <a:avLst/>
          </a:prstGeom>
          <a:noFill/>
        </p:spPr>
        <p:txBody>
          <a:bodyPr wrap="square" rtlCol="0">
            <a:spAutoFit/>
          </a:bodyPr>
          <a:lstStyle/>
          <a:p>
            <a:r>
              <a:rPr lang="en-US" altLang="zh-HK" dirty="0"/>
              <a:t>B4. Loan Deposit</a:t>
            </a:r>
            <a:endParaRPr lang="zh-HK" altLang="en-US" dirty="0"/>
          </a:p>
        </p:txBody>
      </p:sp>
      <p:cxnSp>
        <p:nvCxnSpPr>
          <p:cNvPr id="72" name="Straight Connector 71"/>
          <p:cNvCxnSpPr/>
          <p:nvPr/>
        </p:nvCxnSpPr>
        <p:spPr>
          <a:xfrm>
            <a:off x="2927648" y="4048432"/>
            <a:ext cx="0" cy="2188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2927649" y="6237312"/>
            <a:ext cx="2320299"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2944171" y="6250726"/>
            <a:ext cx="1658795" cy="646331"/>
          </a:xfrm>
          <a:prstGeom prst="rect">
            <a:avLst/>
          </a:prstGeom>
          <a:noFill/>
        </p:spPr>
        <p:txBody>
          <a:bodyPr wrap="square" rtlCol="0">
            <a:spAutoFit/>
          </a:bodyPr>
          <a:lstStyle/>
          <a:p>
            <a:r>
              <a:rPr lang="en-US" altLang="zh-HK" dirty="0"/>
              <a:t>B5. Monthly Payment</a:t>
            </a:r>
            <a:endParaRPr lang="zh-HK" altLang="en-US" dirty="0"/>
          </a:p>
        </p:txBody>
      </p:sp>
      <p:sp>
        <p:nvSpPr>
          <p:cNvPr id="77" name="Rectangle 76"/>
          <p:cNvSpPr/>
          <p:nvPr/>
        </p:nvSpPr>
        <p:spPr>
          <a:xfrm>
            <a:off x="6351966" y="1243138"/>
            <a:ext cx="2599861" cy="646331"/>
          </a:xfrm>
          <a:prstGeom prst="rect">
            <a:avLst/>
          </a:prstGeom>
        </p:spPr>
        <p:txBody>
          <a:bodyPr wrap="square">
            <a:spAutoFit/>
          </a:bodyPr>
          <a:lstStyle/>
          <a:p>
            <a:r>
              <a:rPr lang="en-US" altLang="zh-HK" dirty="0"/>
              <a:t>L1. Online Application &amp; Document Upload</a:t>
            </a:r>
            <a:endParaRPr lang="zh-HK" altLang="en-US" dirty="0"/>
          </a:p>
        </p:txBody>
      </p:sp>
      <p:cxnSp>
        <p:nvCxnSpPr>
          <p:cNvPr id="79" name="Straight Arrow Connector 78"/>
          <p:cNvCxnSpPr/>
          <p:nvPr/>
        </p:nvCxnSpPr>
        <p:spPr>
          <a:xfrm>
            <a:off x="6704152" y="3212976"/>
            <a:ext cx="140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6704152" y="2467685"/>
            <a:ext cx="1624096" cy="646331"/>
          </a:xfrm>
          <a:prstGeom prst="rect">
            <a:avLst/>
          </a:prstGeom>
          <a:noFill/>
        </p:spPr>
        <p:txBody>
          <a:bodyPr wrap="square" rtlCol="0">
            <a:spAutoFit/>
          </a:bodyPr>
          <a:lstStyle/>
          <a:p>
            <a:r>
              <a:rPr lang="en-US" altLang="zh-HK" dirty="0"/>
              <a:t>L2. Approval &amp; Confirmation</a:t>
            </a:r>
            <a:endParaRPr lang="zh-HK" altLang="en-US" dirty="0"/>
          </a:p>
        </p:txBody>
      </p:sp>
      <p:sp>
        <p:nvSpPr>
          <p:cNvPr id="84" name="TextBox 83"/>
          <p:cNvSpPr txBox="1"/>
          <p:nvPr/>
        </p:nvSpPr>
        <p:spPr>
          <a:xfrm>
            <a:off x="7014527" y="5643697"/>
            <a:ext cx="1982831" cy="369332"/>
          </a:xfrm>
          <a:prstGeom prst="rect">
            <a:avLst/>
          </a:prstGeom>
          <a:noFill/>
        </p:spPr>
        <p:txBody>
          <a:bodyPr wrap="square" rtlCol="0">
            <a:spAutoFit/>
          </a:bodyPr>
          <a:lstStyle/>
          <a:p>
            <a:r>
              <a:rPr lang="en-US" altLang="zh-HK" dirty="0"/>
              <a:t>L3. Money Transfer</a:t>
            </a:r>
            <a:endParaRPr lang="zh-HK" altLang="en-US" dirty="0"/>
          </a:p>
        </p:txBody>
      </p:sp>
      <p:cxnSp>
        <p:nvCxnSpPr>
          <p:cNvPr id="87" name="Straight Connector 86"/>
          <p:cNvCxnSpPr/>
          <p:nvPr/>
        </p:nvCxnSpPr>
        <p:spPr>
          <a:xfrm>
            <a:off x="9050939" y="4048432"/>
            <a:ext cx="0" cy="20097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7014526" y="6058162"/>
            <a:ext cx="203641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6704152" y="3861048"/>
            <a:ext cx="140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6704153" y="4032388"/>
            <a:ext cx="2167813" cy="369332"/>
          </a:xfrm>
          <a:prstGeom prst="rect">
            <a:avLst/>
          </a:prstGeom>
          <a:noFill/>
        </p:spPr>
        <p:txBody>
          <a:bodyPr wrap="square" rtlCol="0">
            <a:spAutoFit/>
          </a:bodyPr>
          <a:lstStyle/>
          <a:p>
            <a:r>
              <a:rPr lang="en-US" altLang="zh-HK" dirty="0"/>
              <a:t>L4. Loan Selection</a:t>
            </a:r>
            <a:endParaRPr lang="zh-HK" altLang="en-US" dirty="0"/>
          </a:p>
        </p:txBody>
      </p:sp>
      <p:cxnSp>
        <p:nvCxnSpPr>
          <p:cNvPr id="106" name="Straight Arrow Connector 105"/>
          <p:cNvCxnSpPr>
            <a:endCxn id="38" idx="2"/>
          </p:cNvCxnSpPr>
          <p:nvPr/>
        </p:nvCxnSpPr>
        <p:spPr>
          <a:xfrm flipV="1">
            <a:off x="6020076" y="4048433"/>
            <a:ext cx="0" cy="1094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p:nvPr/>
        </p:nvCxnSpPr>
        <p:spPr>
          <a:xfrm rot="10800000" flipV="1">
            <a:off x="6084062" y="4048433"/>
            <a:ext cx="2648252" cy="1094440"/>
          </a:xfrm>
          <a:prstGeom prst="bentConnector3">
            <a:avLst>
              <a:gd name="adj1" fmla="val 992"/>
            </a:avLst>
          </a:prstGeom>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084061" y="4720498"/>
            <a:ext cx="2808312" cy="369332"/>
          </a:xfrm>
          <a:prstGeom prst="rect">
            <a:avLst/>
          </a:prstGeom>
          <a:noFill/>
        </p:spPr>
        <p:txBody>
          <a:bodyPr wrap="square" rtlCol="0">
            <a:spAutoFit/>
          </a:bodyPr>
          <a:lstStyle/>
          <a:p>
            <a:r>
              <a:rPr lang="en-US" altLang="zh-HK" dirty="0"/>
              <a:t>L5. Online Monitoring</a:t>
            </a:r>
            <a:endParaRPr lang="zh-HK" altLang="en-US" dirty="0"/>
          </a:p>
        </p:txBody>
      </p:sp>
    </p:spTree>
    <p:extLst>
      <p:ext uri="{BB962C8B-B14F-4D97-AF65-F5344CB8AC3E}">
        <p14:creationId xmlns:p14="http://schemas.microsoft.com/office/powerpoint/2010/main" val="30907686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(Borrowers)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B1. Online application and document upload</a:t>
            </a:r>
          </a:p>
          <a:p>
            <a:r>
              <a:rPr lang="en-US" dirty="0" smtClean="0"/>
              <a:t>A borrower will apply online, and upload the following documents:</a:t>
            </a:r>
          </a:p>
          <a:p>
            <a:pPr lvl="1"/>
            <a:r>
              <a:rPr lang="en-US" dirty="0" smtClean="0"/>
              <a:t>HKID/Passport</a:t>
            </a:r>
          </a:p>
          <a:p>
            <a:pPr lvl="1"/>
            <a:r>
              <a:rPr lang="en-US" dirty="0" smtClean="0"/>
              <a:t>Residence address proof</a:t>
            </a:r>
          </a:p>
          <a:p>
            <a:pPr lvl="1"/>
            <a:r>
              <a:rPr lang="en-US" dirty="0" smtClean="0"/>
              <a:t>Stamped tenancy agreement</a:t>
            </a:r>
          </a:p>
          <a:p>
            <a:pPr lvl="1"/>
            <a:r>
              <a:rPr lang="en-US" dirty="0" smtClean="0"/>
              <a:t>2 months of banks statements (show rental income)</a:t>
            </a:r>
          </a:p>
          <a:p>
            <a:pPr lvl="1"/>
            <a:r>
              <a:rPr lang="en-US" dirty="0" smtClean="0"/>
              <a:t>Last 2 year Income Tax Return</a:t>
            </a:r>
          </a:p>
          <a:p>
            <a:pPr lvl="1"/>
            <a:r>
              <a:rPr lang="en-US" dirty="0" smtClean="0"/>
              <a:t>Consent form (if joint ownership properties)</a:t>
            </a:r>
            <a:endParaRPr lang="en-US" dirty="0"/>
          </a:p>
          <a:p>
            <a:r>
              <a:rPr lang="en-US" dirty="0" smtClean="0"/>
              <a:t>In addition, a borrower must either:</a:t>
            </a:r>
          </a:p>
          <a:p>
            <a:pPr lvl="1"/>
            <a:r>
              <a:rPr lang="en-US" dirty="0" smtClean="0"/>
              <a:t>1) request Transunion to send Monexo his recent credit report via email to </a:t>
            </a:r>
            <a:r>
              <a:rPr lang="en-US" dirty="0" smtClean="0">
                <a:hlinkClick r:id="rId2"/>
              </a:rPr>
              <a:t>info@Monexo.co</a:t>
            </a:r>
            <a:endParaRPr lang="en-US" dirty="0" smtClean="0"/>
          </a:p>
          <a:p>
            <a:pPr lvl="1"/>
            <a:r>
              <a:rPr lang="en-US" dirty="0" smtClean="0"/>
              <a:t>2) upload his current month Transunion report</a:t>
            </a:r>
            <a:endParaRPr lang="en-US" dirty="0"/>
          </a:p>
        </p:txBody>
      </p:sp>
    </p:spTree>
    <p:extLst>
      <p:ext uri="{BB962C8B-B14F-4D97-AF65-F5344CB8AC3E}">
        <p14:creationId xmlns:p14="http://schemas.microsoft.com/office/powerpoint/2010/main" val="907807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(Borrowers)</a:t>
            </a:r>
            <a:endParaRPr lang="en-US" dirty="0"/>
          </a:p>
        </p:txBody>
      </p:sp>
      <p:sp>
        <p:nvSpPr>
          <p:cNvPr id="3" name="Content Placeholder 2"/>
          <p:cNvSpPr>
            <a:spLocks noGrp="1"/>
          </p:cNvSpPr>
          <p:nvPr>
            <p:ph idx="1"/>
          </p:nvPr>
        </p:nvSpPr>
        <p:spPr>
          <a:xfrm>
            <a:off x="838200" y="1850563"/>
            <a:ext cx="10515600" cy="4351338"/>
          </a:xfrm>
        </p:spPr>
        <p:txBody>
          <a:bodyPr/>
          <a:lstStyle/>
          <a:p>
            <a:pPr marL="0" indent="0">
              <a:buNone/>
            </a:pPr>
            <a:r>
              <a:rPr lang="en-US" dirty="0" smtClean="0"/>
              <a:t>B2. Screening and indicative interest rate</a:t>
            </a:r>
          </a:p>
          <a:p>
            <a:r>
              <a:rPr lang="en-US" dirty="0" smtClean="0"/>
              <a:t>Every loan application received by Monexo is screened and given a Monexo rating  Screening is based on the information provided by the borrower in his application and supporting documents.  </a:t>
            </a:r>
          </a:p>
          <a:p>
            <a:r>
              <a:rPr lang="en-US" dirty="0" smtClean="0"/>
              <a:t>The ratings range from M1 to M8 (with M1 is the best), and the rating will help determine the interest rate.</a:t>
            </a:r>
          </a:p>
          <a:p>
            <a:r>
              <a:rPr lang="en-US" dirty="0" smtClean="0"/>
              <a:t>Once the loan listing is approved, the Monexo rating is displayed in the Makepeace along with the loan listing details for lenders to view.</a:t>
            </a:r>
            <a:endParaRPr lang="en-US" dirty="0"/>
          </a:p>
        </p:txBody>
      </p:sp>
    </p:spTree>
    <p:extLst>
      <p:ext uri="{BB962C8B-B14F-4D97-AF65-F5344CB8AC3E}">
        <p14:creationId xmlns:p14="http://schemas.microsoft.com/office/powerpoint/2010/main" val="4931845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(Borrowers)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B3. Interest rate acceptance or Reverse Bid Loan</a:t>
            </a:r>
          </a:p>
          <a:p>
            <a:r>
              <a:rPr lang="en-US" dirty="0" smtClean="0"/>
              <a:t>Monexo gives the borrowers a loan offer with a loan amount, interest rate and tenure.  If the borrower accepts the offer, Monexo will list his loan on the marketplace.  The loan listing will appear on the marketplace for 30 days, during which lenders can choose to fund the loan listing.</a:t>
            </a:r>
          </a:p>
          <a:p>
            <a:r>
              <a:rPr lang="en-US" dirty="0" smtClean="0"/>
              <a:t>Of the borrower does not accept the offer, he can specify his preferred interest rate via a Reverse Bid Loan.  Lenders have the flexibility to bid at a rate between Monexo’s rate and requested rate.  When the loan is funded, the borrower gets a weighted average interest rate, which he can accept or reject.  Each lender for the loan receives an interest rate he has bid for.</a:t>
            </a:r>
            <a:endParaRPr lang="en-US" dirty="0"/>
          </a:p>
        </p:txBody>
      </p:sp>
    </p:spTree>
    <p:extLst>
      <p:ext uri="{BB962C8B-B14F-4D97-AF65-F5344CB8AC3E}">
        <p14:creationId xmlns:p14="http://schemas.microsoft.com/office/powerpoint/2010/main" val="2057018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(Borrowers)</a:t>
            </a:r>
            <a:endParaRPr lang="en-US" dirty="0"/>
          </a:p>
        </p:txBody>
      </p:sp>
      <p:sp>
        <p:nvSpPr>
          <p:cNvPr id="3" name="Content Placeholder 2"/>
          <p:cNvSpPr>
            <a:spLocks noGrp="1"/>
          </p:cNvSpPr>
          <p:nvPr>
            <p:ph idx="1"/>
          </p:nvPr>
        </p:nvSpPr>
        <p:spPr/>
        <p:txBody>
          <a:bodyPr/>
          <a:lstStyle/>
          <a:p>
            <a:pPr marL="0" indent="0">
              <a:buNone/>
            </a:pPr>
            <a:r>
              <a:rPr lang="en-US" dirty="0" smtClean="0"/>
              <a:t>B4. Loan deposit</a:t>
            </a:r>
          </a:p>
          <a:p>
            <a:r>
              <a:rPr lang="en-US" dirty="0" smtClean="0"/>
              <a:t>One the loan receives 100% funding during the loan listing period of 30 days, the loan will be disbursed.  The HKTC-Monexo Administrative Account will deposit the loan proceeds into the bank account that the borrower provided in the application form.  The borrower will be informed upon loan disbursal.</a:t>
            </a:r>
          </a:p>
          <a:p>
            <a:r>
              <a:rPr lang="en-US" dirty="0" smtClean="0"/>
              <a:t>If the loan is not fully funded by the end of 30 days, but is more than 60% funded, the loan will be disbursed to borrower to the extent of the amount funded in the marketplace.  If the loan is less than 60% funded, the loan amount will not be disbursed to the borrower.</a:t>
            </a:r>
          </a:p>
          <a:p>
            <a:endParaRPr lang="en-US" dirty="0"/>
          </a:p>
        </p:txBody>
      </p:sp>
    </p:spTree>
    <p:extLst>
      <p:ext uri="{BB962C8B-B14F-4D97-AF65-F5344CB8AC3E}">
        <p14:creationId xmlns:p14="http://schemas.microsoft.com/office/powerpoint/2010/main" val="2875539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(Borrowers)</a:t>
            </a:r>
            <a:endParaRPr lang="en-US" dirty="0"/>
          </a:p>
        </p:txBody>
      </p:sp>
      <p:sp>
        <p:nvSpPr>
          <p:cNvPr id="3" name="Content Placeholder 2"/>
          <p:cNvSpPr>
            <a:spLocks noGrp="1"/>
          </p:cNvSpPr>
          <p:nvPr>
            <p:ph idx="1"/>
          </p:nvPr>
        </p:nvSpPr>
        <p:spPr/>
        <p:txBody>
          <a:bodyPr/>
          <a:lstStyle/>
          <a:p>
            <a:pPr marL="0" indent="0">
              <a:buNone/>
            </a:pPr>
            <a:r>
              <a:rPr lang="en-US" dirty="0" smtClean="0"/>
              <a:t>B5. Monthly payment</a:t>
            </a:r>
          </a:p>
          <a:p>
            <a:r>
              <a:rPr lang="en-US" dirty="0" smtClean="0"/>
              <a:t>The borrower pays the Equated Monthly Installment(EMI) every month, using the monthly rental income from the tenant.  The EMI includes principal and interest.  It is due on or before the 1</a:t>
            </a:r>
            <a:r>
              <a:rPr lang="en-US" baseline="30000" dirty="0" smtClean="0"/>
              <a:t>st</a:t>
            </a:r>
            <a:r>
              <a:rPr lang="en-US" dirty="0" smtClean="0"/>
              <a:t> day of each month.</a:t>
            </a:r>
          </a:p>
          <a:p>
            <a:r>
              <a:rPr lang="en-US" dirty="0" smtClean="0"/>
              <a:t>The borrower can pay via bank transfer or by setting up automatic monthly payments from his bank account.  Installment payments should be made to the HKTC-Monexo Administrative Account.</a:t>
            </a:r>
            <a:endParaRPr lang="en-US" dirty="0"/>
          </a:p>
        </p:txBody>
      </p:sp>
    </p:spTree>
    <p:extLst>
      <p:ext uri="{BB962C8B-B14F-4D97-AF65-F5344CB8AC3E}">
        <p14:creationId xmlns:p14="http://schemas.microsoft.com/office/powerpoint/2010/main" val="364666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Finance model for Monexo</a:t>
            </a:r>
          </a:p>
        </p:txBody>
      </p:sp>
      <p:sp>
        <p:nvSpPr>
          <p:cNvPr id="4" name="Content Placeholder 3"/>
          <p:cNvSpPr>
            <a:spLocks noGrp="1"/>
          </p:cNvSpPr>
          <p:nvPr>
            <p:ph sz="half" idx="1"/>
          </p:nvPr>
        </p:nvSpPr>
        <p:spPr>
          <a:ln>
            <a:solidFill>
              <a:schemeClr val="accent1"/>
            </a:solidFill>
          </a:ln>
        </p:spPr>
        <p:txBody>
          <a:bodyPr/>
          <a:lstStyle/>
          <a:p>
            <a:r>
              <a:rPr lang="en-US" u="sng" dirty="0" smtClean="0"/>
              <a:t>Income</a:t>
            </a:r>
          </a:p>
          <a:p>
            <a:pPr lvl="1"/>
            <a:r>
              <a:rPr lang="en-US" dirty="0" smtClean="0"/>
              <a:t>Membership application fee from both lenders and borrowers (one-off)</a:t>
            </a:r>
          </a:p>
          <a:p>
            <a:pPr lvl="1"/>
            <a:r>
              <a:rPr lang="en-US" dirty="0"/>
              <a:t>A servicing fee to a percentage of the monthly loan </a:t>
            </a:r>
            <a:r>
              <a:rPr lang="en-US" dirty="0" smtClean="0"/>
              <a:t>repayments charged on lenders (monthly)</a:t>
            </a:r>
          </a:p>
          <a:p>
            <a:pPr lvl="1"/>
            <a:r>
              <a:rPr lang="en-US" dirty="0"/>
              <a:t>A servicing fee (2% to 4% on funded loan amount</a:t>
            </a:r>
            <a:r>
              <a:rPr lang="en-US" dirty="0" smtClean="0"/>
              <a:t>) charged on borrowers (one-off)</a:t>
            </a:r>
          </a:p>
          <a:p>
            <a:pPr lvl="1"/>
            <a:endParaRPr lang="en-US" dirty="0"/>
          </a:p>
          <a:p>
            <a:pPr lvl="1"/>
            <a:endParaRPr lang="en-US" dirty="0" smtClean="0"/>
          </a:p>
          <a:p>
            <a:pPr lvl="1"/>
            <a:endParaRPr lang="en-US" dirty="0"/>
          </a:p>
          <a:p>
            <a:pPr lvl="1"/>
            <a:endParaRPr lang="en-US" dirty="0" smtClean="0"/>
          </a:p>
          <a:p>
            <a:pPr lvl="1"/>
            <a:endParaRPr lang="en-US" dirty="0"/>
          </a:p>
          <a:p>
            <a:pPr lvl="1"/>
            <a:endParaRPr lang="en-US" dirty="0"/>
          </a:p>
          <a:p>
            <a:pPr lvl="1"/>
            <a:endParaRPr lang="en-US" dirty="0" smtClean="0"/>
          </a:p>
          <a:p>
            <a:pPr lvl="1"/>
            <a:endParaRPr lang="en-US" dirty="0" smtClean="0"/>
          </a:p>
          <a:p>
            <a:pPr lvl="1"/>
            <a:endParaRPr lang="en-US" dirty="0"/>
          </a:p>
        </p:txBody>
      </p:sp>
      <p:sp>
        <p:nvSpPr>
          <p:cNvPr id="5" name="Content Placeholder 4"/>
          <p:cNvSpPr>
            <a:spLocks noGrp="1"/>
          </p:cNvSpPr>
          <p:nvPr>
            <p:ph sz="half" idx="2"/>
          </p:nvPr>
        </p:nvSpPr>
        <p:spPr>
          <a:ln>
            <a:solidFill>
              <a:schemeClr val="accent1"/>
            </a:solidFill>
          </a:ln>
        </p:spPr>
        <p:txBody>
          <a:bodyPr/>
          <a:lstStyle/>
          <a:p>
            <a:r>
              <a:rPr lang="en-US" u="sng" dirty="0" smtClean="0"/>
              <a:t>Expenses</a:t>
            </a:r>
          </a:p>
          <a:p>
            <a:pPr lvl="1"/>
            <a:r>
              <a:rPr lang="en-US" dirty="0" smtClean="0"/>
              <a:t>Office rental</a:t>
            </a:r>
          </a:p>
          <a:p>
            <a:pPr lvl="1"/>
            <a:r>
              <a:rPr lang="en-US" dirty="0" smtClean="0"/>
              <a:t>Staff costs</a:t>
            </a:r>
          </a:p>
          <a:p>
            <a:pPr lvl="1"/>
            <a:r>
              <a:rPr lang="en-US" dirty="0" smtClean="0"/>
              <a:t>Website and mobile APP operation</a:t>
            </a:r>
          </a:p>
          <a:p>
            <a:pPr lvl="1"/>
            <a:r>
              <a:rPr lang="en-US" dirty="0" smtClean="0"/>
              <a:t>System maintenance</a:t>
            </a:r>
          </a:p>
          <a:p>
            <a:pPr lvl="1"/>
            <a:r>
              <a:rPr lang="en-US" dirty="0" smtClean="0"/>
              <a:t>Advertising</a:t>
            </a:r>
          </a:p>
        </p:txBody>
      </p:sp>
    </p:spTree>
    <p:extLst>
      <p:ext uri="{BB962C8B-B14F-4D97-AF65-F5344CB8AC3E}">
        <p14:creationId xmlns:p14="http://schemas.microsoft.com/office/powerpoint/2010/main" val="42796702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smtClean="0"/>
              <a:t>L1. Online application and document upload</a:t>
            </a:r>
          </a:p>
          <a:p>
            <a:r>
              <a:rPr lang="en-US" dirty="0" smtClean="0"/>
              <a:t>A lender registers online and uploads the required documents.  He is screened for KYC and AML.  A lender can be an individual or a business/company.  Minimum eligibility criteria are as follows:</a:t>
            </a:r>
          </a:p>
          <a:p>
            <a:r>
              <a:rPr lang="en-US" dirty="0" smtClean="0"/>
              <a:t>As an individual:</a:t>
            </a:r>
          </a:p>
          <a:p>
            <a:pPr lvl="1"/>
            <a:r>
              <a:rPr lang="en-US" dirty="0" smtClean="0"/>
              <a:t>21 years old or above</a:t>
            </a:r>
          </a:p>
          <a:p>
            <a:pPr lvl="1"/>
            <a:r>
              <a:rPr lang="en-US" dirty="0" smtClean="0"/>
              <a:t>Have a valid HKID/passport</a:t>
            </a:r>
          </a:p>
          <a:p>
            <a:pPr lvl="1"/>
            <a:r>
              <a:rPr lang="en-US" dirty="0" smtClean="0"/>
              <a:t>Have a HK bank ac</a:t>
            </a:r>
          </a:p>
          <a:p>
            <a:r>
              <a:rPr lang="en-US" dirty="0" smtClean="0"/>
              <a:t>As a business/company:</a:t>
            </a:r>
            <a:endParaRPr lang="en-US" dirty="0"/>
          </a:p>
          <a:p>
            <a:pPr lvl="1"/>
            <a:r>
              <a:rPr lang="en-US" dirty="0" smtClean="0"/>
              <a:t>Have a valid HK incorporated entity</a:t>
            </a:r>
          </a:p>
          <a:p>
            <a:pPr lvl="1"/>
            <a:r>
              <a:rPr lang="en-US" dirty="0" smtClean="0"/>
              <a:t>Have a valid business registration certificate in HK</a:t>
            </a:r>
          </a:p>
        </p:txBody>
      </p:sp>
    </p:spTree>
    <p:extLst>
      <p:ext uri="{BB962C8B-B14F-4D97-AF65-F5344CB8AC3E}">
        <p14:creationId xmlns:p14="http://schemas.microsoft.com/office/powerpoint/2010/main" val="8975312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lstStyle/>
          <a:p>
            <a:pPr marL="0" indent="0">
              <a:buNone/>
            </a:pPr>
            <a:r>
              <a:rPr lang="en-US" dirty="0" smtClean="0"/>
              <a:t>L2. Approval and email confirmation</a:t>
            </a:r>
          </a:p>
          <a:p>
            <a:r>
              <a:rPr lang="en-US" dirty="0" smtClean="0"/>
              <a:t>Once a lender is approved to be a lender, he will receive an email confirmation from Monexo.  He can open a new lender’s account.</a:t>
            </a:r>
            <a:endParaRPr lang="en-US" dirty="0"/>
          </a:p>
        </p:txBody>
      </p:sp>
    </p:spTree>
    <p:extLst>
      <p:ext uri="{BB962C8B-B14F-4D97-AF65-F5344CB8AC3E}">
        <p14:creationId xmlns:p14="http://schemas.microsoft.com/office/powerpoint/2010/main" val="28264631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lstStyle/>
          <a:p>
            <a:pPr marL="0" indent="0">
              <a:buNone/>
            </a:pPr>
            <a:r>
              <a:rPr lang="en-US" dirty="0" smtClean="0"/>
              <a:t>L3. Money Transfer</a:t>
            </a:r>
          </a:p>
          <a:p>
            <a:r>
              <a:rPr lang="en-US" dirty="0" smtClean="0"/>
              <a:t>To open a new lender’s account, the lender transfer a minimum of HKD100,000 from bank account to the HKTC-Monexo Administrative Account.  </a:t>
            </a:r>
            <a:endParaRPr lang="en-US" dirty="0"/>
          </a:p>
          <a:p>
            <a:r>
              <a:rPr lang="en-US" dirty="0" smtClean="0"/>
              <a:t>The lender transfers money from the same bank account that he provided in the application process.  </a:t>
            </a:r>
            <a:endParaRPr lang="en-US" dirty="0"/>
          </a:p>
          <a:p>
            <a:r>
              <a:rPr lang="en-US" dirty="0" smtClean="0"/>
              <a:t>Once Monexo sights the funds in the administrative account, the same amount will be reflected in the lender’s account details in the Monexo marketplace.</a:t>
            </a:r>
          </a:p>
        </p:txBody>
      </p:sp>
    </p:spTree>
    <p:extLst>
      <p:ext uri="{BB962C8B-B14F-4D97-AF65-F5344CB8AC3E}">
        <p14:creationId xmlns:p14="http://schemas.microsoft.com/office/powerpoint/2010/main" val="161087409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L4. Loan selection</a:t>
            </a:r>
          </a:p>
          <a:p>
            <a:r>
              <a:rPr lang="en-US" dirty="0" smtClean="0"/>
              <a:t>A lender can see all approved loans on Monexo’s online marketplace and makes his own lending decision.  He chooses which loans he wants to fund on the marketplace, and how much of each loan to fund.  The minimum amount per loan is HKD1,000 and increments are in units of HKD1,000.</a:t>
            </a:r>
            <a:endParaRPr lang="en-US" dirty="0"/>
          </a:p>
          <a:p>
            <a:r>
              <a:rPr lang="en-US" dirty="0" smtClean="0"/>
              <a:t>Every time a lender bids for a loan on the marketplace, the amount he has funded is set aside while the listing is still active in the marketplace.</a:t>
            </a:r>
            <a:endParaRPr lang="en-US" dirty="0"/>
          </a:p>
          <a:p>
            <a:r>
              <a:rPr lang="en-US" dirty="0" smtClean="0"/>
              <a:t>As soon as the listed loan gets funded as per funding norms, the lender’s fund are withdrawn from the administrative account and disbursed towards the borrower loan.</a:t>
            </a:r>
            <a:endParaRPr lang="en-US" dirty="0"/>
          </a:p>
        </p:txBody>
      </p:sp>
    </p:spTree>
    <p:extLst>
      <p:ext uri="{BB962C8B-B14F-4D97-AF65-F5344CB8AC3E}">
        <p14:creationId xmlns:p14="http://schemas.microsoft.com/office/powerpoint/2010/main" val="154913916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L4. Loan selection (continued)</a:t>
            </a:r>
          </a:p>
          <a:p>
            <a:r>
              <a:rPr lang="en-US" dirty="0" smtClean="0"/>
              <a:t>In the following scenarios, the funded amount that has been set aside will not be withdrawn from lender’s account and will be made available to the lender for lending:</a:t>
            </a:r>
          </a:p>
          <a:p>
            <a:pPr lvl="1"/>
            <a:r>
              <a:rPr lang="en-US" dirty="0" smtClean="0"/>
              <a:t>If there is sufficient funding for a listed loan – less than 60% of the requested loan amount on last day of listing</a:t>
            </a:r>
          </a:p>
          <a:p>
            <a:pPr lvl="1"/>
            <a:r>
              <a:rPr lang="en-US" dirty="0" smtClean="0"/>
              <a:t>If Monexo cancels the listing</a:t>
            </a:r>
          </a:p>
          <a:p>
            <a:pPr lvl="1"/>
            <a:r>
              <a:rPr lang="en-US" dirty="0" smtClean="0"/>
              <a:t>If the borrower withdraws from the listing</a:t>
            </a:r>
            <a:endParaRPr lang="en-US" dirty="0"/>
          </a:p>
        </p:txBody>
      </p:sp>
    </p:spTree>
    <p:extLst>
      <p:ext uri="{BB962C8B-B14F-4D97-AF65-F5344CB8AC3E}">
        <p14:creationId xmlns:p14="http://schemas.microsoft.com/office/powerpoint/2010/main" val="40109133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work flow (Lenders)</a:t>
            </a:r>
            <a:endParaRPr lang="en-US" dirty="0"/>
          </a:p>
        </p:txBody>
      </p:sp>
      <p:sp>
        <p:nvSpPr>
          <p:cNvPr id="3" name="Content Placeholder 2"/>
          <p:cNvSpPr>
            <a:spLocks noGrp="1"/>
          </p:cNvSpPr>
          <p:nvPr>
            <p:ph idx="1"/>
          </p:nvPr>
        </p:nvSpPr>
        <p:spPr/>
        <p:txBody>
          <a:bodyPr/>
          <a:lstStyle/>
          <a:p>
            <a:pPr marL="0" indent="0">
              <a:buNone/>
            </a:pPr>
            <a:r>
              <a:rPr lang="en-US" dirty="0" smtClean="0"/>
              <a:t>L5. Online monitoring</a:t>
            </a:r>
          </a:p>
          <a:p>
            <a:r>
              <a:rPr lang="en-US" dirty="0" smtClean="0"/>
              <a:t>Lenders can log in online to see their account balances and loan performances.  Menexo also periodically informs lenders about new loan listings in the marketplace</a:t>
            </a:r>
          </a:p>
          <a:p>
            <a:endParaRPr lang="en-US" dirty="0"/>
          </a:p>
        </p:txBody>
      </p:sp>
    </p:spTree>
    <p:extLst>
      <p:ext uri="{BB962C8B-B14F-4D97-AF65-F5344CB8AC3E}">
        <p14:creationId xmlns:p14="http://schemas.microsoft.com/office/powerpoint/2010/main" val="8357491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Borrowers</a:t>
            </a:r>
            <a:endParaRPr lang="en-US" dirty="0"/>
          </a:p>
        </p:txBody>
      </p:sp>
      <p:sp>
        <p:nvSpPr>
          <p:cNvPr id="3" name="Content Placeholder 2"/>
          <p:cNvSpPr>
            <a:spLocks noGrp="1"/>
          </p:cNvSpPr>
          <p:nvPr>
            <p:ph idx="1"/>
          </p:nvPr>
        </p:nvSpPr>
        <p:spPr>
          <a:xfrm>
            <a:off x="838200" y="1825625"/>
            <a:ext cx="10515600" cy="2122920"/>
          </a:xfrm>
        </p:spPr>
        <p:txBody>
          <a:bodyPr/>
          <a:lstStyle/>
          <a:p>
            <a:r>
              <a:rPr lang="en-US" dirty="0" smtClean="0"/>
              <a:t>Borrow against their future rental income</a:t>
            </a:r>
          </a:p>
          <a:p>
            <a:pPr lvl="1"/>
            <a:r>
              <a:rPr lang="en-US" dirty="0" smtClean="0"/>
              <a:t>Lower rates than other loan options</a:t>
            </a:r>
          </a:p>
          <a:p>
            <a:pPr lvl="1"/>
            <a:r>
              <a:rPr lang="en-US" dirty="0" smtClean="0"/>
              <a:t>Free AIG insurance on legal cost protection</a:t>
            </a:r>
          </a:p>
          <a:p>
            <a:pPr lvl="1"/>
            <a:r>
              <a:rPr lang="en-US" dirty="0" smtClean="0"/>
              <a:t>Transparent fees and charges</a:t>
            </a:r>
          </a:p>
          <a:p>
            <a:pPr lvl="1"/>
            <a:r>
              <a:rPr lang="en-US" dirty="0" smtClean="0"/>
              <a:t>Borrow up to 48 times of monthly rental</a:t>
            </a:r>
            <a:endParaRPr lang="en-US" dirty="0"/>
          </a:p>
        </p:txBody>
      </p:sp>
      <p:graphicFrame>
        <p:nvGraphicFramePr>
          <p:cNvPr id="4" name="Diagram 3"/>
          <p:cNvGraphicFramePr/>
          <p:nvPr>
            <p:extLst>
              <p:ext uri="{D42A27DB-BD31-4B8C-83A1-F6EECF244321}">
                <p14:modId xmlns:p14="http://schemas.microsoft.com/office/powerpoint/2010/main" val="3252721762"/>
              </p:ext>
            </p:extLst>
          </p:nvPr>
        </p:nvGraphicFramePr>
        <p:xfrm>
          <a:off x="365759" y="3830320"/>
          <a:ext cx="11213869" cy="2824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19093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Lenders</a:t>
            </a:r>
            <a:endParaRPr lang="en-US" dirty="0"/>
          </a:p>
        </p:txBody>
      </p:sp>
      <p:sp>
        <p:nvSpPr>
          <p:cNvPr id="3" name="Content Placeholder 2"/>
          <p:cNvSpPr>
            <a:spLocks noGrp="1"/>
          </p:cNvSpPr>
          <p:nvPr>
            <p:ph idx="1"/>
          </p:nvPr>
        </p:nvSpPr>
        <p:spPr>
          <a:xfrm>
            <a:off x="838200" y="1825625"/>
            <a:ext cx="10515600" cy="2122920"/>
          </a:xfrm>
        </p:spPr>
        <p:txBody>
          <a:bodyPr/>
          <a:lstStyle/>
          <a:p>
            <a:r>
              <a:rPr lang="en-US" dirty="0" smtClean="0"/>
              <a:t>Lend against future rental income</a:t>
            </a:r>
          </a:p>
          <a:p>
            <a:pPr lvl="1"/>
            <a:r>
              <a:rPr lang="en-US" dirty="0" smtClean="0"/>
              <a:t>Safety: a diversified loan portfolio</a:t>
            </a:r>
          </a:p>
          <a:p>
            <a:pPr lvl="1"/>
            <a:r>
              <a:rPr lang="en-US" dirty="0" smtClean="0"/>
              <a:t>Free AIG insurance protection up to $600,000</a:t>
            </a:r>
          </a:p>
          <a:p>
            <a:pPr lvl="1"/>
            <a:r>
              <a:rPr lang="en-US" dirty="0" smtClean="0"/>
              <a:t>Liquidity: get monthly payments</a:t>
            </a:r>
          </a:p>
          <a:p>
            <a:pPr lvl="1"/>
            <a:r>
              <a:rPr lang="en-US" dirty="0" smtClean="0"/>
              <a:t>Return: with attractive yields</a:t>
            </a:r>
            <a:endParaRPr lang="en-US" dirty="0"/>
          </a:p>
        </p:txBody>
      </p:sp>
      <p:graphicFrame>
        <p:nvGraphicFramePr>
          <p:cNvPr id="4" name="Diagram 3"/>
          <p:cNvGraphicFramePr/>
          <p:nvPr>
            <p:extLst>
              <p:ext uri="{D42A27DB-BD31-4B8C-83A1-F6EECF244321}">
                <p14:modId xmlns:p14="http://schemas.microsoft.com/office/powerpoint/2010/main" val="1129000755"/>
              </p:ext>
            </p:extLst>
          </p:nvPr>
        </p:nvGraphicFramePr>
        <p:xfrm>
          <a:off x="365759" y="4322618"/>
          <a:ext cx="11213869" cy="1815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60749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Documents for credit requirements for lenders and borrowers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59294233"/>
              </p:ext>
            </p:extLst>
          </p:nvPr>
        </p:nvGraphicFramePr>
        <p:xfrm>
          <a:off x="1143000" y="2057400"/>
          <a:ext cx="9872662" cy="3774440"/>
        </p:xfrm>
        <a:graphic>
          <a:graphicData uri="http://schemas.openxmlformats.org/drawingml/2006/table">
            <a:tbl>
              <a:tblPr firstRow="1" bandRow="1">
                <a:tableStyleId>{5C22544A-7EE6-4342-B048-85BDC9FD1C3A}</a:tableStyleId>
              </a:tblPr>
              <a:tblGrid>
                <a:gridCol w="4936331"/>
                <a:gridCol w="4936331"/>
              </a:tblGrid>
              <a:tr h="370840">
                <a:tc>
                  <a:txBody>
                    <a:bodyPr/>
                    <a:lstStyle/>
                    <a:p>
                      <a:r>
                        <a:rPr lang="en-US" dirty="0" smtClean="0"/>
                        <a:t>Borrowers</a:t>
                      </a:r>
                      <a:endParaRPr lang="en-US" dirty="0"/>
                    </a:p>
                  </a:txBody>
                  <a:tcPr marL="85850" marR="85850"/>
                </a:tc>
                <a:tc>
                  <a:txBody>
                    <a:bodyPr/>
                    <a:lstStyle/>
                    <a:p>
                      <a:r>
                        <a:rPr lang="en-US" dirty="0" smtClean="0"/>
                        <a:t>Lenders</a:t>
                      </a:r>
                      <a:endParaRPr lang="en-US" dirty="0"/>
                    </a:p>
                  </a:txBody>
                  <a:tcPr marL="85850" marR="85850"/>
                </a:tc>
              </a:tr>
              <a:tr h="370840">
                <a:tc>
                  <a:txBody>
                    <a:bodyPr/>
                    <a:lstStyle/>
                    <a:p>
                      <a:r>
                        <a:rPr lang="en-US" dirty="0" smtClean="0"/>
                        <a:t>HK ID / passport</a:t>
                      </a:r>
                      <a:endParaRPr lang="en-US" dirty="0"/>
                    </a:p>
                  </a:txBody>
                  <a:tcPr marL="85850" marR="85850"/>
                </a:tc>
                <a:tc>
                  <a:txBody>
                    <a:bodyPr/>
                    <a:lstStyle/>
                    <a:p>
                      <a:r>
                        <a:rPr lang="en-US" dirty="0" smtClean="0"/>
                        <a:t>HK ID / passport</a:t>
                      </a:r>
                      <a:r>
                        <a:rPr lang="en-US" baseline="0" dirty="0" smtClean="0"/>
                        <a:t> (individual)</a:t>
                      </a:r>
                      <a:endParaRPr lang="en-US" dirty="0" smtClean="0"/>
                    </a:p>
                  </a:txBody>
                  <a:tcPr marL="85850" marR="85850"/>
                </a:tc>
              </a:tr>
              <a:tr h="370840">
                <a:tc>
                  <a:txBody>
                    <a:bodyPr/>
                    <a:lstStyle/>
                    <a:p>
                      <a:r>
                        <a:rPr lang="en-US" dirty="0" smtClean="0"/>
                        <a:t>Residence</a:t>
                      </a:r>
                      <a:r>
                        <a:rPr lang="en-US" baseline="0" dirty="0" smtClean="0"/>
                        <a:t> address proof</a:t>
                      </a:r>
                      <a:endParaRPr lang="en-US" dirty="0"/>
                    </a:p>
                  </a:txBody>
                  <a:tcPr marL="85850" marR="85850"/>
                </a:tc>
                <a:tc>
                  <a:txBody>
                    <a:bodyPr/>
                    <a:lstStyle/>
                    <a:p>
                      <a:r>
                        <a:rPr lang="en-US" dirty="0" smtClean="0"/>
                        <a:t>Valid HK incorporated entity (business</a:t>
                      </a:r>
                      <a:r>
                        <a:rPr lang="en-US" baseline="0" dirty="0" smtClean="0"/>
                        <a:t>/company)</a:t>
                      </a:r>
                      <a:endParaRPr lang="en-US" dirty="0"/>
                    </a:p>
                  </a:txBody>
                  <a:tcPr marL="85850" marR="85850"/>
                </a:tc>
              </a:tr>
              <a:tr h="370840">
                <a:tc>
                  <a:txBody>
                    <a:bodyPr/>
                    <a:lstStyle/>
                    <a:p>
                      <a:r>
                        <a:rPr lang="en-US" dirty="0" smtClean="0"/>
                        <a:t>Stamped tenancy agreement</a:t>
                      </a:r>
                      <a:endParaRPr lang="en-US" dirty="0"/>
                    </a:p>
                  </a:txBody>
                  <a:tcPr marL="85850" marR="85850"/>
                </a:tc>
                <a:tc>
                  <a:txBody>
                    <a:bodyPr/>
                    <a:lstStyle/>
                    <a:p>
                      <a:r>
                        <a:rPr lang="en-US" dirty="0" smtClean="0"/>
                        <a:t>Valid business registration certificate in HK (business/company)</a:t>
                      </a:r>
                      <a:endParaRPr lang="en-US" dirty="0"/>
                    </a:p>
                  </a:txBody>
                  <a:tcPr marL="85850" marR="85850"/>
                </a:tc>
              </a:tr>
              <a:tr h="370840">
                <a:tc>
                  <a:txBody>
                    <a:bodyPr/>
                    <a:lstStyle/>
                    <a:p>
                      <a:r>
                        <a:rPr lang="en-US" dirty="0" smtClean="0"/>
                        <a:t>2 months of bank statements (in which rental</a:t>
                      </a:r>
                      <a:r>
                        <a:rPr lang="en-US" baseline="0" dirty="0" smtClean="0"/>
                        <a:t>s are credited)</a:t>
                      </a:r>
                      <a:endParaRPr lang="en-US" dirty="0"/>
                    </a:p>
                  </a:txBody>
                  <a:tcPr marL="85850" marR="85850"/>
                </a:tc>
                <a:tc>
                  <a:txBody>
                    <a:bodyPr/>
                    <a:lstStyle/>
                    <a:p>
                      <a:endParaRPr lang="en-US" dirty="0"/>
                    </a:p>
                  </a:txBody>
                  <a:tcPr marL="85850" marR="85850"/>
                </a:tc>
              </a:tr>
              <a:tr h="370840">
                <a:tc>
                  <a:txBody>
                    <a:bodyPr/>
                    <a:lstStyle/>
                    <a:p>
                      <a:r>
                        <a:rPr lang="en-US" dirty="0" smtClean="0"/>
                        <a:t>Income</a:t>
                      </a:r>
                      <a:r>
                        <a:rPr lang="en-US" baseline="0" dirty="0" smtClean="0"/>
                        <a:t> Tax Return for last 2 years</a:t>
                      </a:r>
                      <a:endParaRPr lang="en-US" dirty="0"/>
                    </a:p>
                  </a:txBody>
                  <a:tcPr marL="85850" marR="85850"/>
                </a:tc>
                <a:tc>
                  <a:txBody>
                    <a:bodyPr/>
                    <a:lstStyle/>
                    <a:p>
                      <a:endParaRPr lang="en-US" dirty="0"/>
                    </a:p>
                  </a:txBody>
                  <a:tcPr marL="85850" marR="85850"/>
                </a:tc>
              </a:tr>
              <a:tr h="370840">
                <a:tc>
                  <a:txBody>
                    <a:bodyPr/>
                    <a:lstStyle/>
                    <a:p>
                      <a:r>
                        <a:rPr lang="en-US" dirty="0" smtClean="0"/>
                        <a:t>Consent</a:t>
                      </a:r>
                      <a:r>
                        <a:rPr lang="en-US" baseline="0" dirty="0" smtClean="0"/>
                        <a:t> form (for joint ownership properties)</a:t>
                      </a:r>
                      <a:endParaRPr lang="en-US" dirty="0"/>
                    </a:p>
                  </a:txBody>
                  <a:tcPr marL="85850" marR="85850"/>
                </a:tc>
                <a:tc>
                  <a:txBody>
                    <a:bodyPr/>
                    <a:lstStyle/>
                    <a:p>
                      <a:endParaRPr lang="en-US" dirty="0"/>
                    </a:p>
                  </a:txBody>
                  <a:tcPr marL="85850" marR="85850"/>
                </a:tc>
              </a:tr>
              <a:tr h="370840">
                <a:tc>
                  <a:txBody>
                    <a:bodyPr/>
                    <a:lstStyle/>
                    <a:p>
                      <a:r>
                        <a:rPr lang="en-US" dirty="0" smtClean="0"/>
                        <a:t>Latest</a:t>
                      </a:r>
                      <a:r>
                        <a:rPr lang="en-US" baseline="0" dirty="0" smtClean="0"/>
                        <a:t> T</a:t>
                      </a:r>
                      <a:r>
                        <a:rPr lang="en-US" dirty="0" smtClean="0"/>
                        <a:t>ransunion credit</a:t>
                      </a:r>
                      <a:r>
                        <a:rPr lang="en-US" baseline="0" dirty="0" smtClean="0"/>
                        <a:t> report (borrower requests Transunion sending to Monexo)</a:t>
                      </a:r>
                      <a:endParaRPr lang="en-US" dirty="0"/>
                    </a:p>
                  </a:txBody>
                  <a:tcPr marL="85850" marR="85850"/>
                </a:tc>
                <a:tc>
                  <a:txBody>
                    <a:bodyPr/>
                    <a:lstStyle/>
                    <a:p>
                      <a:endParaRPr lang="en-US" dirty="0"/>
                    </a:p>
                  </a:txBody>
                  <a:tcPr marL="85850" marR="85850"/>
                </a:tc>
              </a:tr>
            </a:tbl>
          </a:graphicData>
        </a:graphic>
      </p:graphicFrame>
    </p:spTree>
    <p:extLst>
      <p:ext uri="{BB962C8B-B14F-4D97-AF65-F5344CB8AC3E}">
        <p14:creationId xmlns:p14="http://schemas.microsoft.com/office/powerpoint/2010/main" val="966824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Lenders</a:t>
            </a:r>
            <a:endParaRPr lang="en-US" dirty="0"/>
          </a:p>
        </p:txBody>
      </p:sp>
      <p:sp>
        <p:nvSpPr>
          <p:cNvPr id="6" name="Text Placeholder 5"/>
          <p:cNvSpPr>
            <a:spLocks noGrp="1"/>
          </p:cNvSpPr>
          <p:nvPr>
            <p:ph type="body" idx="1"/>
          </p:nvPr>
        </p:nvSpPr>
        <p:spPr/>
        <p:txBody>
          <a:bodyPr/>
          <a:lstStyle/>
          <a:p>
            <a:r>
              <a:rPr lang="en-US" dirty="0" smtClean="0"/>
              <a:t>Print Screen + T&amp;C</a:t>
            </a:r>
            <a:endParaRPr lang="en-US" dirty="0"/>
          </a:p>
        </p:txBody>
      </p:sp>
    </p:spTree>
    <p:extLst>
      <p:ext uri="{BB962C8B-B14F-4D97-AF65-F5344CB8AC3E}">
        <p14:creationId xmlns:p14="http://schemas.microsoft.com/office/powerpoint/2010/main" val="3894213003"/>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3D9C05C37FB6C4AAF33FFE8F371F962" ma:contentTypeVersion="4" ma:contentTypeDescription="Create a new document." ma:contentTypeScope="" ma:versionID="454b75150b1e1f014ff94cce85cbcdaa">
  <xsd:schema xmlns:xsd="http://www.w3.org/2001/XMLSchema" xmlns:xs="http://www.w3.org/2001/XMLSchema" xmlns:p="http://schemas.microsoft.com/office/2006/metadata/properties" xmlns:ns2="9de6a297-4883-49b5-b734-272fd15c37c5" targetNamespace="http://schemas.microsoft.com/office/2006/metadata/properties" ma:root="true" ma:fieldsID="ed661cc5c381b446d65d6860ea805b21" ns2:_="">
    <xsd:import namespace="9de6a297-4883-49b5-b734-272fd15c37c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C294C7-10E6-4026-A3F6-C4653B62C825}"/>
</file>

<file path=customXml/itemProps2.xml><?xml version="1.0" encoding="utf-8"?>
<ds:datastoreItem xmlns:ds="http://schemas.openxmlformats.org/officeDocument/2006/customXml" ds:itemID="{671E693F-1001-443B-AC75-AE5294282010}"/>
</file>

<file path=customXml/itemProps3.xml><?xml version="1.0" encoding="utf-8"?>
<ds:datastoreItem xmlns:ds="http://schemas.openxmlformats.org/officeDocument/2006/customXml" ds:itemID="{CD58024F-79FA-4009-BEEC-7D9927560A3E}"/>
</file>

<file path=docProps/app.xml><?xml version="1.0" encoding="utf-8"?>
<Properties xmlns="http://schemas.openxmlformats.org/officeDocument/2006/extended-properties" xmlns:vt="http://schemas.openxmlformats.org/officeDocument/2006/docPropsVTypes">
  <Template>TM03457444[[fn=Basis]]</Template>
  <TotalTime>615</TotalTime>
  <Words>1814</Words>
  <Application>Microsoft Office PowerPoint</Application>
  <PresentationFormat>Widescreen</PresentationFormat>
  <Paragraphs>222</Paragraphs>
  <Slides>88</Slides>
  <Notes>0</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88</vt:i4>
      </vt:variant>
    </vt:vector>
  </HeadingPairs>
  <TitlesOfParts>
    <vt:vector size="91" baseType="lpstr">
      <vt:lpstr>新細明體</vt:lpstr>
      <vt:lpstr>Corbel</vt:lpstr>
      <vt:lpstr>Basis</vt:lpstr>
      <vt:lpstr>Case Study - Monexo</vt:lpstr>
      <vt:lpstr>How do Monexo sign contract with Lenders and Borrowers?</vt:lpstr>
      <vt:lpstr>How do Monexo source Lenders and Borrowers?</vt:lpstr>
      <vt:lpstr>What are the costs for sourcing Lenders and Borrowers? </vt:lpstr>
      <vt:lpstr>Fund transfer mechanism for Lenders and Borrowers</vt:lpstr>
      <vt:lpstr>Return and costs for Lenders and Borrowers </vt:lpstr>
      <vt:lpstr>Minimum investment amount and average loan size at Monexo </vt:lpstr>
      <vt:lpstr>Finance model for Monexo</vt:lpstr>
      <vt:lpstr>Lenders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Email for one time password</vt:lpstr>
      <vt:lpstr>Phone Verification</vt:lpstr>
      <vt:lpstr>Email for requesting documents</vt:lpstr>
      <vt:lpstr>PowerPoint Presentation</vt:lpstr>
      <vt:lpstr>PowerPoint Presentation</vt:lpstr>
      <vt:lpstr>PowerPoint Presentation</vt:lpstr>
      <vt:lpstr>Borrowers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 Monexo</vt:lpstr>
      <vt:lpstr>Main participants of business processes (scheme)</vt:lpstr>
      <vt:lpstr>How Monexo Works</vt:lpstr>
      <vt:lpstr>Detail work flow (Borrowers)</vt:lpstr>
      <vt:lpstr>Detail work flow (Borrowers)</vt:lpstr>
      <vt:lpstr>Detail work flow (Borrowers)</vt:lpstr>
      <vt:lpstr>Detail work flow (Borrowers)</vt:lpstr>
      <vt:lpstr>Detail work flow (Borrowers)</vt:lpstr>
      <vt:lpstr>Detail work flow (Lenders)</vt:lpstr>
      <vt:lpstr>Detail work flow (Lenders)</vt:lpstr>
      <vt:lpstr>Detail work flow (Lenders)</vt:lpstr>
      <vt:lpstr>Detail work flow (Lenders)</vt:lpstr>
      <vt:lpstr>Detail work flow (Lenders)</vt:lpstr>
      <vt:lpstr>Detail work flow (Lenders)</vt:lpstr>
      <vt:lpstr>Borrowers</vt:lpstr>
      <vt:lpstr>Lenders</vt:lpstr>
      <vt:lpstr>Documents for credit requirements for lenders and borrowers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 Monexo</dc:title>
  <dc:creator>MicroMoney; Micromoney International; Micromoney.io; Mike Tsui</dc:creator>
  <cp:lastModifiedBy>Mike Tsui</cp:lastModifiedBy>
  <cp:revision>86</cp:revision>
  <dcterms:created xsi:type="dcterms:W3CDTF">2015-10-29T02:16:15Z</dcterms:created>
  <dcterms:modified xsi:type="dcterms:W3CDTF">2016-04-28T08:47:51Z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0x01010003D9C05C37FB6C4AAF33FFE8F371F962</vt:lpwstr>
  </property>
</Properties>
</file>